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4"/>
  </p:notesMasterIdLst>
  <p:sldIdLst>
    <p:sldId id="256" r:id="rId2"/>
    <p:sldId id="287" r:id="rId3"/>
    <p:sldId id="284" r:id="rId4"/>
    <p:sldId id="291" r:id="rId5"/>
    <p:sldId id="292" r:id="rId6"/>
    <p:sldId id="295" r:id="rId7"/>
    <p:sldId id="299" r:id="rId8"/>
    <p:sldId id="296" r:id="rId9"/>
    <p:sldId id="297" r:id="rId10"/>
    <p:sldId id="298" r:id="rId11"/>
    <p:sldId id="301" r:id="rId12"/>
    <p:sldId id="302" r:id="rId13"/>
    <p:sldId id="303" r:id="rId14"/>
    <p:sldId id="306" r:id="rId15"/>
    <p:sldId id="307" r:id="rId16"/>
    <p:sldId id="300" r:id="rId17"/>
    <p:sldId id="308" r:id="rId18"/>
    <p:sldId id="309" r:id="rId19"/>
    <p:sldId id="311" r:id="rId20"/>
    <p:sldId id="310" r:id="rId21"/>
    <p:sldId id="317" r:id="rId22"/>
    <p:sldId id="312" r:id="rId23"/>
    <p:sldId id="314" r:id="rId24"/>
    <p:sldId id="315" r:id="rId25"/>
    <p:sldId id="318" r:id="rId26"/>
    <p:sldId id="321" r:id="rId27"/>
    <p:sldId id="333" r:id="rId28"/>
    <p:sldId id="324" r:id="rId29"/>
    <p:sldId id="323" r:id="rId30"/>
    <p:sldId id="325" r:id="rId31"/>
    <p:sldId id="335" r:id="rId32"/>
    <p:sldId id="334" r:id="rId33"/>
    <p:sldId id="326" r:id="rId34"/>
    <p:sldId id="327" r:id="rId35"/>
    <p:sldId id="328" r:id="rId36"/>
    <p:sldId id="329" r:id="rId37"/>
    <p:sldId id="336" r:id="rId38"/>
    <p:sldId id="337" r:id="rId39"/>
    <p:sldId id="332" r:id="rId40"/>
    <p:sldId id="331" r:id="rId41"/>
    <p:sldId id="339" r:id="rId42"/>
    <p:sldId id="340" r:id="rId43"/>
    <p:sldId id="338" r:id="rId44"/>
    <p:sldId id="341" r:id="rId45"/>
    <p:sldId id="342" r:id="rId46"/>
    <p:sldId id="394" r:id="rId47"/>
    <p:sldId id="395" r:id="rId48"/>
    <p:sldId id="396" r:id="rId49"/>
    <p:sldId id="397" r:id="rId50"/>
    <p:sldId id="319" r:id="rId51"/>
    <p:sldId id="343" r:id="rId52"/>
    <p:sldId id="344" r:id="rId53"/>
    <p:sldId id="345" r:id="rId54"/>
    <p:sldId id="346" r:id="rId55"/>
    <p:sldId id="347" r:id="rId56"/>
    <p:sldId id="348" r:id="rId57"/>
    <p:sldId id="349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1" r:id="rId70"/>
    <p:sldId id="362" r:id="rId71"/>
    <p:sldId id="363" r:id="rId72"/>
    <p:sldId id="364" r:id="rId73"/>
    <p:sldId id="365" r:id="rId74"/>
    <p:sldId id="366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8" r:id="rId100"/>
    <p:sldId id="391" r:id="rId101"/>
    <p:sldId id="392" r:id="rId102"/>
    <p:sldId id="393" r:id="rId103"/>
  </p:sldIdLst>
  <p:sldSz cx="9144000" cy="6858000" type="screen4x3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972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91696-D266-40C6-B59E-27169659167C}" type="datetimeFigureOut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71C84-BC48-45BB-B4A2-543E8F9928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8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71C84-BC48-45BB-B4A2-543E8F9928D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79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BAA7-5223-4D08-8757-E49479252B0B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260648"/>
            <a:ext cx="864096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8064896" cy="2736303"/>
          </a:xfrm>
        </p:spPr>
        <p:txBody>
          <a:bodyPr>
            <a:normAutofit/>
          </a:bodyPr>
          <a:lstStyle>
            <a:lvl1pPr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78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96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2453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1F5ED-41F7-4E10-B998-C21F9E4B57C7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07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1520" y="260648"/>
            <a:ext cx="864096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3573016"/>
            <a:ext cx="8640960" cy="2520280"/>
          </a:xfrm>
        </p:spPr>
        <p:txBody>
          <a:bodyPr anchor="t"/>
          <a:lstStyle>
            <a:lvl1pPr marL="342900" indent="-342900"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B1536-4ED5-4FBB-B55B-81EFA77D814F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352928" cy="2880320"/>
          </a:xfrm>
        </p:spPr>
        <p:txBody>
          <a:bodyPr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7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24428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24428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37091-2828-4789-9D1E-4DF048434374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42458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1916832"/>
            <a:ext cx="4245868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2474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16832"/>
            <a:ext cx="4247455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B56A4-2205-499F-A5FE-20C8F42A6E2D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06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B3BC2-E28B-46D1-939C-5D826206494B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16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3C9B8-192C-47FD-BC0A-5A1DAC85D8E2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7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9311"/>
            <a:ext cx="9144000" cy="6867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252016"/>
            <a:ext cx="864096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864096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A182176E-672D-4854-91B1-DC64AAC11BB6}" type="datetime1">
              <a:rPr lang="ko-KR" altLang="en-US" smtClean="0"/>
              <a:t>2017-02-03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43808" y="6356350"/>
            <a:ext cx="345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6AA05CA-F315-479D-A848-BBFEA4A1F0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1" hangingPunct="1">
        <a:spcBef>
          <a:spcPct val="0"/>
        </a:spcBef>
        <a:buNone/>
        <a:defRPr sz="3200" b="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rokendesk.com/post/introduction-to-monte-carlo-simulations-estimating-pi-using-python/" TargetMode="External"/><Relationship Id="rId2" Type="http://schemas.openxmlformats.org/officeDocument/2006/relationships/hyperlink" Target="http://www.stealthcopter.com/blog/2009/09/python-calculating-pi-using-random-number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terms.naver.com/entry.nhn?docId=3338163&amp;cid=47324&amp;categoryId=47324" TargetMode="External"/><Relationship Id="rId4" Type="http://schemas.openxmlformats.org/officeDocument/2006/relationships/hyperlink" Target="http://download.play-entry.org/data/%EC%88%98%ED%95%99%EB%8F%99%EC%95%84%209%EC%9B%94%ED%98%B8%20%EC%97%94%ED%8A%B8%EB%A6%AC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youtube.com/watch?v=ESYg0eEYm5o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het.colorado.edu/sims/calculus-grapher/calculus-grapher_en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javalab.org/uniformly_accelerated_motion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javalab.org/uniformly_accelerated_motion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2.emf"/><Relationship Id="rId7" Type="http://schemas.openxmlformats.org/officeDocument/2006/relationships/image" Target="../media/image49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gif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2/08/18/matplotlib-animation-tutorial/" TargetMode="External"/><Relationship Id="rId2" Type="http://schemas.openxmlformats.org/officeDocument/2006/relationships/hyperlink" Target="http://matplotlib.org/users/pyplot_tutorial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evluna.blogspot.com/2016/07/doing-math-with-python-chapter-06.html" TargetMode="External"/><Relationship Id="rId5" Type="http://schemas.openxmlformats.org/officeDocument/2006/relationships/hyperlink" Target="http://pinkwink.kr/972" TargetMode="External"/><Relationship Id="rId4" Type="http://schemas.openxmlformats.org/officeDocument/2006/relationships/hyperlink" Target="http://comput-physics.blogspot.com/2011/06/simulation-free-fall-of-body.html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hyperlink" Target="https://upload.wikimedia.org/wikipedia/commons/f/f9/N-body_problem_(3).gif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oLe1c-eokI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DoLe1c-eokI" TargetMode="External"/><Relationship Id="rId5" Type="http://schemas.openxmlformats.org/officeDocument/2006/relationships/image" Target="../media/image58.jpeg"/><Relationship Id="rId4" Type="http://schemas.openxmlformats.org/officeDocument/2006/relationships/hyperlink" Target="https://github.com/a2flo/floor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pygame.org/docs/ref/draw.html#pygame.draw.circle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6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-body_problem" TargetMode="External"/><Relationship Id="rId7" Type="http://schemas.openxmlformats.org/officeDocument/2006/relationships/hyperlink" Target="https://ko.wikipedia.org/wiki/RGB_%EA%B0%80%EC%82%B0%ED%98%BC%ED%95%A9" TargetMode="External"/><Relationship Id="rId2" Type="http://schemas.openxmlformats.org/officeDocument/2006/relationships/hyperlink" Target="https://en.wikipedia.org/wiki/Newton's_law_of_universal_gravit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scipy.org/" TargetMode="External"/><Relationship Id="rId5" Type="http://schemas.openxmlformats.org/officeDocument/2006/relationships/hyperlink" Target="http://www.pygame.org/" TargetMode="External"/><Relationship Id="rId4" Type="http://schemas.openxmlformats.org/officeDocument/2006/relationships/hyperlink" Target="http://yjh-phys.tistory.com/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javalab.org/uniformly_accelerated_motion/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물리</a:t>
            </a:r>
            <a:r>
              <a:rPr lang="en-US" altLang="ko-KR" dirty="0" smtClean="0"/>
              <a:t> </a:t>
            </a:r>
            <a:r>
              <a:rPr lang="ko-KR" altLang="en-US" dirty="0" smtClean="0"/>
              <a:t>역학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9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위치벡터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직각</a:t>
                </a:r>
                <a:r>
                  <a:rPr lang="en-US" altLang="ko-KR" dirty="0" smtClean="0"/>
                  <a:t>)</a:t>
                </a:r>
                <a:r>
                  <a:rPr lang="ko-KR" altLang="en-US" dirty="0" err="1" smtClean="0"/>
                  <a:t>좌표계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err="1" smtClean="0"/>
                  <a:t>유닛벡터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참고 동영상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https</a:t>
                </a:r>
                <a:r>
                  <a:rPr lang="en-US" altLang="ko-KR" dirty="0"/>
                  <a:t>://www.youtube.com/watch?v=N3hnh_HvP9o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  <a:blipFill rotWithShape="0">
                <a:blip r:embed="rId2"/>
                <a:stretch>
                  <a:fillRect l="-1865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39216" y="423966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</a:t>
            </a:r>
            <a:endParaRPr lang="ko-KR" altLang="en-US" b="1" i="1" dirty="0"/>
          </a:p>
        </p:txBody>
      </p:sp>
      <p:sp>
        <p:nvSpPr>
          <p:cNvPr id="8" name="직사각형 7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434265" y="5032370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V="1">
            <a:off x="5219953" y="4827574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667" r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557" r="-1666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자유형 19"/>
          <p:cNvSpPr/>
          <p:nvPr/>
        </p:nvSpPr>
        <p:spPr>
          <a:xfrm>
            <a:off x="5951828" y="3322320"/>
            <a:ext cx="1416712" cy="830580"/>
          </a:xfrm>
          <a:custGeom>
            <a:avLst/>
            <a:gdLst>
              <a:gd name="connsiteX0" fmla="*/ 311812 w 1416712"/>
              <a:gd name="connsiteY0" fmla="*/ 830580 h 830580"/>
              <a:gd name="connsiteX1" fmla="*/ 7012 w 1416712"/>
              <a:gd name="connsiteY1" fmla="*/ 266700 h 830580"/>
              <a:gd name="connsiteX2" fmla="*/ 578512 w 1416712"/>
              <a:gd name="connsiteY2" fmla="*/ 0 h 830580"/>
              <a:gd name="connsiteX3" fmla="*/ 1416712 w 1416712"/>
              <a:gd name="connsiteY3" fmla="*/ 266700 h 830580"/>
              <a:gd name="connsiteX4" fmla="*/ 1416712 w 1416712"/>
              <a:gd name="connsiteY4" fmla="*/ 26670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12" h="830580">
                <a:moveTo>
                  <a:pt x="311812" y="830580"/>
                </a:moveTo>
                <a:cubicBezTo>
                  <a:pt x="137187" y="617855"/>
                  <a:pt x="-37438" y="405130"/>
                  <a:pt x="7012" y="266700"/>
                </a:cubicBezTo>
                <a:cubicBezTo>
                  <a:pt x="51462" y="128270"/>
                  <a:pt x="343562" y="0"/>
                  <a:pt x="578512" y="0"/>
                </a:cubicBezTo>
                <a:cubicBezTo>
                  <a:pt x="813462" y="0"/>
                  <a:pt x="1416712" y="266700"/>
                  <a:pt x="1416712" y="266700"/>
                </a:cubicBezTo>
                <a:lnTo>
                  <a:pt x="1416712" y="266700"/>
                </a:lnTo>
              </a:path>
            </a:pathLst>
          </a:cu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415213" y="3627120"/>
            <a:ext cx="1953327" cy="1365461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0" idx="3"/>
          </p:cNvCxnSpPr>
          <p:nvPr/>
        </p:nvCxnSpPr>
        <p:spPr>
          <a:xfrm flipV="1">
            <a:off x="6247333" y="3589020"/>
            <a:ext cx="1121207" cy="540849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69" y="4009204"/>
            <a:ext cx="238342" cy="1978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91" y="3539786"/>
            <a:ext cx="238342" cy="1978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849665" y="3870330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r`</a:t>
            </a:r>
            <a:endParaRPr lang="ko-KR" altLang="en-US" b="1" i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730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암호화 파일을 이용한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의 추정</a:t>
                </a:r>
                <a:r>
                  <a:rPr lang="ko-KR" altLang="en-US" dirty="0" smtClean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63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1852228"/>
            <a:ext cx="4238625" cy="3657600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2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텍스트파일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압축 파일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smtClean="0"/>
              <a:t>그리고 </a:t>
            </a:r>
            <a:r>
              <a:rPr lang="ko-KR" altLang="en-US" dirty="0" smtClean="0"/>
              <a:t>암호 </a:t>
            </a:r>
            <a:r>
              <a:rPr lang="ko-KR" altLang="en-US" dirty="0" smtClean="0"/>
              <a:t>파일을 직접 </a:t>
            </a:r>
            <a:r>
              <a:rPr lang="ko-KR" altLang="en-US" dirty="0" smtClean="0"/>
              <a:t>생성하여 </a:t>
            </a:r>
            <a:r>
              <a:rPr lang="ko-KR" altLang="en-US" dirty="0" err="1" smtClean="0"/>
              <a:t>몬테카를로</a:t>
            </a:r>
            <a:r>
              <a:rPr lang="ko-KR" altLang="en-US" dirty="0" smtClean="0"/>
              <a:t> 기법을 이용하여 원주율을 계산해보자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원주율 값의 정확도를 기준으로 파일의 종류</a:t>
            </a:r>
            <a:r>
              <a:rPr lang="en-US" altLang="ko-KR" dirty="0" smtClean="0"/>
              <a:t>(</a:t>
            </a:r>
            <a:r>
              <a:rPr lang="ko-KR" altLang="en-US" dirty="0" smtClean="0"/>
              <a:t>텍스트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smtClean="0"/>
              <a:t>압축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암호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구분해보자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알집 암호화 파일 생성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101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547" y="2836887"/>
            <a:ext cx="4250531" cy="34004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030" y="3987440"/>
            <a:ext cx="2720340" cy="203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2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참고문헌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https://docs.python.org/3.6/library/random.html?highlight=random#module-random</a:t>
            </a:r>
          </a:p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://www.stealthcopter.com/blog/2009/09/python-calculating-pi-using-random-numbers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http://www.thebrokendesk.com/post/introduction-to-monte-carlo-simulations-estimating-pi-using-python</a:t>
            </a:r>
            <a:r>
              <a:rPr lang="en-US" altLang="ko-KR" dirty="0" smtClean="0">
                <a:hlinkClick r:id="rId3"/>
              </a:rPr>
              <a:t>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http://download.play-entry.org/data/%</a:t>
            </a:r>
            <a:r>
              <a:rPr lang="en-US" altLang="ko-KR" dirty="0" smtClean="0">
                <a:hlinkClick r:id="rId4"/>
              </a:rPr>
              <a:t>EC%88%98%ED%95%99%EB%8F%99%EC%95%84%209%EC%9B%94%ED%98%B8%20%EC%97%94%ED%8A%B8%EB%A6%AC.pdf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terms.naver.com/entry.nhn?docId=3338163&amp;cid=47324&amp;categoryId=47324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89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변위벡터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물체 이동 방향은 변위 벡터 방향과 동일</a:t>
                </a:r>
                <a:endParaRPr lang="en-US" altLang="ko-KR" dirty="0" smtClean="0"/>
              </a:p>
              <a:p>
                <a:pPr lvl="1"/>
                <a:r>
                  <a:rPr lang="ko-KR" altLang="en-US" dirty="0" err="1" smtClean="0"/>
                  <a:t>좌표계</a:t>
                </a:r>
                <a:r>
                  <a:rPr lang="ko-KR" altLang="en-US" dirty="0" smtClean="0"/>
                  <a:t> 원점이 바뀌어도 변위 벡터는 일정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  <a:blipFill rotWithShape="0">
                <a:blip r:embed="rId2"/>
                <a:stretch>
                  <a:fillRect l="-1865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39216" y="423966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</a:t>
            </a:r>
            <a:endParaRPr lang="ko-KR" altLang="en-US" b="1" i="1" dirty="0"/>
          </a:p>
        </p:txBody>
      </p:sp>
      <p:sp>
        <p:nvSpPr>
          <p:cNvPr id="8" name="직사각형 7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434265" y="5032370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V="1">
            <a:off x="5219953" y="4827574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667" r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557" r="-1666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자유형 19"/>
          <p:cNvSpPr/>
          <p:nvPr/>
        </p:nvSpPr>
        <p:spPr>
          <a:xfrm>
            <a:off x="5951828" y="3322320"/>
            <a:ext cx="1416712" cy="830580"/>
          </a:xfrm>
          <a:custGeom>
            <a:avLst/>
            <a:gdLst>
              <a:gd name="connsiteX0" fmla="*/ 311812 w 1416712"/>
              <a:gd name="connsiteY0" fmla="*/ 830580 h 830580"/>
              <a:gd name="connsiteX1" fmla="*/ 7012 w 1416712"/>
              <a:gd name="connsiteY1" fmla="*/ 266700 h 830580"/>
              <a:gd name="connsiteX2" fmla="*/ 578512 w 1416712"/>
              <a:gd name="connsiteY2" fmla="*/ 0 h 830580"/>
              <a:gd name="connsiteX3" fmla="*/ 1416712 w 1416712"/>
              <a:gd name="connsiteY3" fmla="*/ 266700 h 830580"/>
              <a:gd name="connsiteX4" fmla="*/ 1416712 w 1416712"/>
              <a:gd name="connsiteY4" fmla="*/ 26670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12" h="830580">
                <a:moveTo>
                  <a:pt x="311812" y="830580"/>
                </a:moveTo>
                <a:cubicBezTo>
                  <a:pt x="137187" y="617855"/>
                  <a:pt x="-37438" y="405130"/>
                  <a:pt x="7012" y="266700"/>
                </a:cubicBezTo>
                <a:cubicBezTo>
                  <a:pt x="51462" y="128270"/>
                  <a:pt x="343562" y="0"/>
                  <a:pt x="578512" y="0"/>
                </a:cubicBezTo>
                <a:cubicBezTo>
                  <a:pt x="813462" y="0"/>
                  <a:pt x="1416712" y="266700"/>
                  <a:pt x="1416712" y="266700"/>
                </a:cubicBezTo>
                <a:lnTo>
                  <a:pt x="1416712" y="266700"/>
                </a:lnTo>
              </a:path>
            </a:pathLst>
          </a:cu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415213" y="3627120"/>
            <a:ext cx="1953327" cy="1365461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0" idx="3"/>
          </p:cNvCxnSpPr>
          <p:nvPr/>
        </p:nvCxnSpPr>
        <p:spPr>
          <a:xfrm flipV="1">
            <a:off x="6247333" y="3589020"/>
            <a:ext cx="1121207" cy="540849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69" y="4009204"/>
            <a:ext cx="238342" cy="1978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91" y="3539786"/>
            <a:ext cx="238342" cy="1978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849665" y="3870330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r`</a:t>
            </a:r>
            <a:endParaRPr lang="ko-KR" altLang="en-US" b="1" i="1" dirty="0"/>
          </a:p>
        </p:txBody>
      </p:sp>
      <p:cxnSp>
        <p:nvCxnSpPr>
          <p:cNvPr id="19" name="직선 화살표 연결선 18"/>
          <p:cNvCxnSpPr/>
          <p:nvPr/>
        </p:nvCxnSpPr>
        <p:spPr>
          <a:xfrm flipV="1">
            <a:off x="2006036" y="4623005"/>
            <a:ext cx="101871" cy="1502682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1506209" y="4706678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</a:t>
            </a:r>
            <a:endParaRPr lang="ko-KR" altLang="en-US" b="1" i="1" dirty="0"/>
          </a:p>
        </p:txBody>
      </p:sp>
      <p:sp>
        <p:nvSpPr>
          <p:cNvPr id="27" name="자유형 26"/>
          <p:cNvSpPr/>
          <p:nvPr/>
        </p:nvSpPr>
        <p:spPr>
          <a:xfrm>
            <a:off x="1818821" y="3789336"/>
            <a:ext cx="1416712" cy="830580"/>
          </a:xfrm>
          <a:custGeom>
            <a:avLst/>
            <a:gdLst>
              <a:gd name="connsiteX0" fmla="*/ 311812 w 1416712"/>
              <a:gd name="connsiteY0" fmla="*/ 830580 h 830580"/>
              <a:gd name="connsiteX1" fmla="*/ 7012 w 1416712"/>
              <a:gd name="connsiteY1" fmla="*/ 266700 h 830580"/>
              <a:gd name="connsiteX2" fmla="*/ 578512 w 1416712"/>
              <a:gd name="connsiteY2" fmla="*/ 0 h 830580"/>
              <a:gd name="connsiteX3" fmla="*/ 1416712 w 1416712"/>
              <a:gd name="connsiteY3" fmla="*/ 266700 h 830580"/>
              <a:gd name="connsiteX4" fmla="*/ 1416712 w 1416712"/>
              <a:gd name="connsiteY4" fmla="*/ 26670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12" h="830580">
                <a:moveTo>
                  <a:pt x="311812" y="830580"/>
                </a:moveTo>
                <a:cubicBezTo>
                  <a:pt x="137187" y="617855"/>
                  <a:pt x="-37438" y="405130"/>
                  <a:pt x="7012" y="266700"/>
                </a:cubicBezTo>
                <a:cubicBezTo>
                  <a:pt x="51462" y="128270"/>
                  <a:pt x="343562" y="0"/>
                  <a:pt x="578512" y="0"/>
                </a:cubicBezTo>
                <a:cubicBezTo>
                  <a:pt x="813462" y="0"/>
                  <a:pt x="1416712" y="266700"/>
                  <a:pt x="1416712" y="266700"/>
                </a:cubicBezTo>
                <a:lnTo>
                  <a:pt x="1416712" y="266700"/>
                </a:lnTo>
              </a:path>
            </a:pathLst>
          </a:cu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2020527" y="4094137"/>
            <a:ext cx="1215006" cy="20315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7" idx="3"/>
          </p:cNvCxnSpPr>
          <p:nvPr/>
        </p:nvCxnSpPr>
        <p:spPr>
          <a:xfrm flipV="1">
            <a:off x="2114326" y="4056036"/>
            <a:ext cx="1121207" cy="540849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62" y="4476220"/>
            <a:ext cx="238342" cy="197824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84" y="4006802"/>
            <a:ext cx="238342" cy="19782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716658" y="4337346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r`</a:t>
            </a:r>
            <a:endParaRPr lang="ko-KR" altLang="en-US" b="1" i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566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속도벡터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물체가 단위 시간 동안에 진행한 변위벡터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속력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물체가 단위 시간 동안에 움직인 거리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그림의 곡선 부분의 거리를 단위 시간으로 나눈 값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방향이 바뀌지 않은 경우 속도와 속력은 동일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245281" cy="4824536"/>
              </a:xfrm>
              <a:blipFill rotWithShape="0">
                <a:blip r:embed="rId2"/>
                <a:stretch>
                  <a:fillRect l="-1865" t="-2020" r="-5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39216" y="4239662"/>
            <a:ext cx="26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</a:t>
            </a:r>
            <a:endParaRPr lang="ko-KR" altLang="en-US" b="1" i="1" dirty="0"/>
          </a:p>
        </p:txBody>
      </p:sp>
      <p:sp>
        <p:nvSpPr>
          <p:cNvPr id="8" name="직사각형 7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434265" y="5032370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V="1">
            <a:off x="5219953" y="4827574"/>
            <a:ext cx="274387" cy="635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971" y="5026285"/>
                <a:ext cx="36798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6667" r="-147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81" y="4623248"/>
                <a:ext cx="371384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6557" r="-16667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자유형 19"/>
          <p:cNvSpPr/>
          <p:nvPr/>
        </p:nvSpPr>
        <p:spPr>
          <a:xfrm>
            <a:off x="5951828" y="3322320"/>
            <a:ext cx="1416712" cy="830580"/>
          </a:xfrm>
          <a:custGeom>
            <a:avLst/>
            <a:gdLst>
              <a:gd name="connsiteX0" fmla="*/ 311812 w 1416712"/>
              <a:gd name="connsiteY0" fmla="*/ 830580 h 830580"/>
              <a:gd name="connsiteX1" fmla="*/ 7012 w 1416712"/>
              <a:gd name="connsiteY1" fmla="*/ 266700 h 830580"/>
              <a:gd name="connsiteX2" fmla="*/ 578512 w 1416712"/>
              <a:gd name="connsiteY2" fmla="*/ 0 h 830580"/>
              <a:gd name="connsiteX3" fmla="*/ 1416712 w 1416712"/>
              <a:gd name="connsiteY3" fmla="*/ 266700 h 830580"/>
              <a:gd name="connsiteX4" fmla="*/ 1416712 w 1416712"/>
              <a:gd name="connsiteY4" fmla="*/ 26670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16712" h="830580">
                <a:moveTo>
                  <a:pt x="311812" y="830580"/>
                </a:moveTo>
                <a:cubicBezTo>
                  <a:pt x="137187" y="617855"/>
                  <a:pt x="-37438" y="405130"/>
                  <a:pt x="7012" y="266700"/>
                </a:cubicBezTo>
                <a:cubicBezTo>
                  <a:pt x="51462" y="128270"/>
                  <a:pt x="343562" y="0"/>
                  <a:pt x="578512" y="0"/>
                </a:cubicBezTo>
                <a:cubicBezTo>
                  <a:pt x="813462" y="0"/>
                  <a:pt x="1416712" y="266700"/>
                  <a:pt x="1416712" y="266700"/>
                </a:cubicBezTo>
                <a:lnTo>
                  <a:pt x="1416712" y="266700"/>
                </a:lnTo>
              </a:path>
            </a:pathLst>
          </a:cu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415213" y="3627120"/>
            <a:ext cx="1953327" cy="1365461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20" idx="3"/>
          </p:cNvCxnSpPr>
          <p:nvPr/>
        </p:nvCxnSpPr>
        <p:spPr>
          <a:xfrm flipV="1">
            <a:off x="6247333" y="3589020"/>
            <a:ext cx="1121207" cy="540849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9" name="그림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269" y="4009204"/>
            <a:ext cx="238342" cy="19782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091" y="3539786"/>
            <a:ext cx="238342" cy="197824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6849665" y="3870330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r`</a:t>
            </a:r>
            <a:endParaRPr lang="ko-KR" altLang="en-US" b="1" i="1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65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등속운동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등속운동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일정한 속도로 움직이는 운동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정지해 있는 것도 일정한 속도이므로 여기에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원운동은 속력은 일정하더라도 운동방향이 바뀌므로 등속운동이 아님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등속운동에 힘이 필요할까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마찰력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공기저항 없다고 가정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6" y="4566087"/>
            <a:ext cx="439362" cy="364671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V="1">
            <a:off x="1664793" y="4989555"/>
            <a:ext cx="1898303" cy="21924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3040723" y="4526815"/>
                <a:ext cx="119289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723" y="4526815"/>
                <a:ext cx="119289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원운동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79" y="3668709"/>
            <a:ext cx="2272147" cy="24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190239" y="6096807"/>
            <a:ext cx="3460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http://study.zum.com/book/13823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59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등속운동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4189851" cy="4824536"/>
          </a:xfrm>
        </p:spPr>
        <p:txBody>
          <a:bodyPr/>
          <a:lstStyle/>
          <a:p>
            <a:r>
              <a:rPr lang="ko-KR" altLang="en-US" dirty="0" smtClean="0"/>
              <a:t>등속운동</a:t>
            </a:r>
            <a:endParaRPr lang="en-US" altLang="ko-KR" dirty="0" smtClean="0"/>
          </a:p>
          <a:p>
            <a:pPr lvl="1"/>
            <a:r>
              <a:rPr lang="en-US" altLang="ko-KR" dirty="0"/>
              <a:t>x</a:t>
            </a:r>
            <a:r>
              <a:rPr lang="ko-KR" altLang="en-US" dirty="0" smtClean="0"/>
              <a:t>축 </a:t>
            </a:r>
            <a:r>
              <a:rPr lang="ko-KR" altLang="en-US" dirty="0"/>
              <a:t>시간</a:t>
            </a:r>
            <a:r>
              <a:rPr lang="en-US" altLang="ko-KR" dirty="0"/>
              <a:t>, y</a:t>
            </a:r>
            <a:r>
              <a:rPr lang="ko-KR" altLang="en-US" dirty="0" smtClean="0"/>
              <a:t>축 거리</a:t>
            </a:r>
            <a:endParaRPr lang="en-US" altLang="ko-KR" dirty="0"/>
          </a:p>
          <a:p>
            <a:pPr lvl="2"/>
            <a:r>
              <a:rPr lang="en-US" altLang="ko-KR" dirty="0" smtClean="0"/>
              <a:t>1</a:t>
            </a:r>
            <a:r>
              <a:rPr lang="ko-KR" altLang="en-US" dirty="0" smtClean="0"/>
              <a:t>차원 </a:t>
            </a:r>
            <a:r>
              <a:rPr lang="ko-KR" altLang="en-US" dirty="0" err="1" smtClean="0"/>
              <a:t>좌표계</a:t>
            </a:r>
            <a:r>
              <a:rPr lang="ko-KR" altLang="en-US" dirty="0" smtClean="0"/>
              <a:t> 한 </a:t>
            </a:r>
            <a:r>
              <a:rPr lang="ko-KR" altLang="en-US" dirty="0"/>
              <a:t>방향으로만 이동한다고 </a:t>
            </a:r>
            <a:r>
              <a:rPr lang="ko-KR" altLang="en-US" dirty="0" smtClean="0"/>
              <a:t>가정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1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4" y="3329121"/>
            <a:ext cx="2817325" cy="2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685389" y="562964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1370291" y="3764280"/>
            <a:ext cx="2021174" cy="1970678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65" y="3329121"/>
            <a:ext cx="2817325" cy="2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7963532" y="56263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915041" y="33291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속도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51048" y="332912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거리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4702629" y="1268760"/>
            <a:ext cx="4189851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  <a:p>
            <a:pPr lvl="1"/>
            <a:r>
              <a:rPr lang="en-US" altLang="ko-KR" dirty="0" smtClean="0"/>
              <a:t>x</a:t>
            </a:r>
            <a:r>
              <a:rPr lang="ko-KR" altLang="en-US" dirty="0" smtClean="0"/>
              <a:t>축 시간</a:t>
            </a:r>
            <a:r>
              <a:rPr lang="en-US" altLang="ko-KR" dirty="0" smtClean="0"/>
              <a:t>, y</a:t>
            </a:r>
            <a:r>
              <a:rPr lang="ko-KR" altLang="en-US" dirty="0" smtClean="0"/>
              <a:t>축 속도</a:t>
            </a:r>
            <a:endParaRPr lang="en-US" altLang="ko-KR" dirty="0" smtClean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차원 </a:t>
            </a:r>
            <a:r>
              <a:rPr lang="ko-KR" altLang="en-US" dirty="0" err="1"/>
              <a:t>좌표계</a:t>
            </a:r>
            <a:r>
              <a:rPr lang="ko-KR" altLang="en-US" dirty="0"/>
              <a:t> 한 방향으로만 이동한다고 가정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561372" y="5559016"/>
            <a:ext cx="2012908" cy="3584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453" y="2916334"/>
            <a:ext cx="212035" cy="209803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stCxn id="23" idx="3"/>
            <a:endCxn id="26" idx="1"/>
          </p:cNvCxnSpPr>
          <p:nvPr/>
        </p:nvCxnSpPr>
        <p:spPr>
          <a:xfrm>
            <a:off x="4116488" y="3021236"/>
            <a:ext cx="692535" cy="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23" y="2916334"/>
            <a:ext cx="212035" cy="209803"/>
          </a:xfrm>
          <a:prstGeom prst="rect">
            <a:avLst/>
          </a:prstGeom>
        </p:spPr>
      </p:pic>
      <p:sp>
        <p:nvSpPr>
          <p:cNvPr id="22" name="오른쪽 중괄호 21"/>
          <p:cNvSpPr/>
          <p:nvPr/>
        </p:nvSpPr>
        <p:spPr>
          <a:xfrm rot="16200000" flipV="1">
            <a:off x="4405208" y="2387803"/>
            <a:ext cx="97400" cy="88687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195149" y="2569759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거리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92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등속운동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</p:spPr>
            <p:txBody>
              <a:bodyPr/>
              <a:lstStyle/>
              <a:p>
                <a:r>
                  <a:rPr lang="ko-KR" altLang="en-US" dirty="0" smtClean="0">
                    <a:latin typeface="Cambria Math" panose="02040503050406030204" pitchFamily="18" charset="0"/>
                  </a:rPr>
                  <a:t>속도와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미분</a:t>
                </a:r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ko-KR" dirty="0" smtClean="0">
                    <a:latin typeface="Cambria Math" panose="02040503050406030204" pitchFamily="18" charset="0"/>
                  </a:rPr>
                  <a:t>1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차원 </a:t>
                </a:r>
                <a:r>
                  <a:rPr lang="ko-KR" altLang="en-US" dirty="0" err="1" smtClean="0">
                    <a:latin typeface="Cambria Math" panose="02040503050406030204" pitchFamily="18" charset="0"/>
                  </a:rPr>
                  <a:t>좌표계</a:t>
                </a:r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8−2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8−2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모든 시간에서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로 동일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  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등속운동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를 극소로 할 때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미분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속도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  <a:blipFill rotWithShape="0">
                <a:blip r:embed="rId2"/>
                <a:stretch>
                  <a:fillRect l="-1834" t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76" y="1268760"/>
            <a:ext cx="2817325" cy="2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7944351" y="356928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5629253" y="1703919"/>
            <a:ext cx="2021174" cy="1970678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10010" y="126876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거리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5988908" y="3225972"/>
            <a:ext cx="74141" cy="93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212227" y="2048781"/>
            <a:ext cx="74141" cy="938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8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가속운동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시간에 따라 속도가 변하는 운동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14" y="3329121"/>
            <a:ext cx="2817325" cy="2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85389" y="5629642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51048" y="3329121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거리</a:t>
            </a:r>
            <a:endParaRPr lang="ko-KR" altLang="en-US" dirty="0"/>
          </a:p>
        </p:txBody>
      </p:sp>
      <p:pic>
        <p:nvPicPr>
          <p:cNvPr id="18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065" y="3329121"/>
            <a:ext cx="2817325" cy="26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963532" y="5626381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시간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4915041" y="3329121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mtClean="0"/>
              <a:t>속도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561372" y="4151870"/>
            <a:ext cx="806477" cy="1589904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자유형 47"/>
          <p:cNvSpPr/>
          <p:nvPr/>
        </p:nvSpPr>
        <p:spPr>
          <a:xfrm>
            <a:off x="1367481" y="3328086"/>
            <a:ext cx="691978" cy="2413687"/>
          </a:xfrm>
          <a:custGeom>
            <a:avLst/>
            <a:gdLst>
              <a:gd name="connsiteX0" fmla="*/ 0 w 691978"/>
              <a:gd name="connsiteY0" fmla="*/ 2413687 h 2413687"/>
              <a:gd name="connsiteX1" fmla="*/ 222422 w 691978"/>
              <a:gd name="connsiteY1" fmla="*/ 2215979 h 2413687"/>
              <a:gd name="connsiteX2" fmla="*/ 411892 w 691978"/>
              <a:gd name="connsiteY2" fmla="*/ 1614617 h 2413687"/>
              <a:gd name="connsiteX3" fmla="*/ 609600 w 691978"/>
              <a:gd name="connsiteY3" fmla="*/ 609600 h 2413687"/>
              <a:gd name="connsiteX4" fmla="*/ 691978 w 691978"/>
              <a:gd name="connsiteY4" fmla="*/ 0 h 2413687"/>
              <a:gd name="connsiteX5" fmla="*/ 691978 w 691978"/>
              <a:gd name="connsiteY5" fmla="*/ 0 h 241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978" h="2413687">
                <a:moveTo>
                  <a:pt x="0" y="2413687"/>
                </a:moveTo>
                <a:cubicBezTo>
                  <a:pt x="76886" y="2381422"/>
                  <a:pt x="153773" y="2349157"/>
                  <a:pt x="222422" y="2215979"/>
                </a:cubicBezTo>
                <a:cubicBezTo>
                  <a:pt x="291071" y="2082801"/>
                  <a:pt x="347362" y="1882347"/>
                  <a:pt x="411892" y="1614617"/>
                </a:cubicBezTo>
                <a:cubicBezTo>
                  <a:pt x="476422" y="1346887"/>
                  <a:pt x="562919" y="878703"/>
                  <a:pt x="609600" y="609600"/>
                </a:cubicBezTo>
                <a:cubicBezTo>
                  <a:pt x="656281" y="340497"/>
                  <a:pt x="691978" y="0"/>
                  <a:pt x="691978" y="0"/>
                </a:cubicBezTo>
                <a:lnTo>
                  <a:pt x="691978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오른쪽 화살표 50"/>
          <p:cNvSpPr/>
          <p:nvPr/>
        </p:nvSpPr>
        <p:spPr>
          <a:xfrm>
            <a:off x="3995350" y="3998098"/>
            <a:ext cx="1078097" cy="3295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오른쪽 화살표 51"/>
          <p:cNvSpPr/>
          <p:nvPr/>
        </p:nvSpPr>
        <p:spPr>
          <a:xfrm flipH="1">
            <a:off x="3994217" y="4965405"/>
            <a:ext cx="1078097" cy="32951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4228462" y="3731559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미분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4228462" y="4708731"/>
            <a:ext cx="646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적분</a:t>
            </a:r>
            <a:endParaRPr lang="ko-KR" altLang="en-US" dirty="0"/>
          </a:p>
        </p:txBody>
      </p:sp>
      <p:sp>
        <p:nvSpPr>
          <p:cNvPr id="60" name="이등변 삼각형 59"/>
          <p:cNvSpPr/>
          <p:nvPr/>
        </p:nvSpPr>
        <p:spPr>
          <a:xfrm>
            <a:off x="5618523" y="4266171"/>
            <a:ext cx="738820" cy="1455027"/>
          </a:xfrm>
          <a:prstGeom prst="triangle">
            <a:avLst>
              <a:gd name="adj" fmla="val 100000"/>
            </a:avLst>
          </a:prstGeom>
          <a:pattFill prst="lt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이등변 삼각형 60"/>
          <p:cNvSpPr/>
          <p:nvPr/>
        </p:nvSpPr>
        <p:spPr>
          <a:xfrm>
            <a:off x="1523751" y="5330413"/>
            <a:ext cx="189719" cy="368300"/>
          </a:xfrm>
          <a:prstGeom prst="triangle">
            <a:avLst>
              <a:gd name="adj" fmla="val 10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1638410" y="5414742"/>
            <a:ext cx="15370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접선의 기울기</a:t>
            </a:r>
            <a:r>
              <a:rPr lang="en-US" altLang="ko-KR" sz="1200" dirty="0" smtClean="0"/>
              <a:t>=</a:t>
            </a:r>
            <a:r>
              <a:rPr lang="ko-KR" altLang="en-US" sz="1200" dirty="0" smtClean="0"/>
              <a:t>속도</a:t>
            </a:r>
            <a:endParaRPr lang="ko-KR" altLang="en-US" sz="1200" dirty="0"/>
          </a:p>
        </p:txBody>
      </p:sp>
      <p:sp>
        <p:nvSpPr>
          <p:cNvPr id="63" name="직사각형 62"/>
          <p:cNvSpPr/>
          <p:nvPr/>
        </p:nvSpPr>
        <p:spPr>
          <a:xfrm>
            <a:off x="6300192" y="5156418"/>
            <a:ext cx="11880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넓이</a:t>
            </a:r>
            <a:r>
              <a:rPr lang="en-US" altLang="ko-KR" sz="1200" dirty="0" smtClean="0"/>
              <a:t>=</a:t>
            </a:r>
            <a:r>
              <a:rPr lang="ko-KR" altLang="en-US" sz="1200" dirty="0" smtClean="0"/>
              <a:t>거리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342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/>
          <p:cNvSpPr/>
          <p:nvPr/>
        </p:nvSpPr>
        <p:spPr>
          <a:xfrm>
            <a:off x="7053643" y="4135396"/>
            <a:ext cx="1460293" cy="15089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가속운동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미분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>
                    <a:latin typeface="Cambria Math" panose="02040503050406030204" pitchFamily="18" charset="0"/>
                  </a:rPr>
                  <a:t>차분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(difference):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ko-KR" altLang="en-US" dirty="0" smtClean="0">
                    <a:latin typeface="Cambria Math" panose="02040503050406030204" pitchFamily="18" charset="0"/>
                  </a:rPr>
                  <a:t>미분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(differential):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lim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li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→0</m:t>
                        </m:r>
                      </m:lim>
                    </m:limLow>
                  </m:oMath>
                </a14:m>
                <a:endParaRPr lang="en-US" altLang="ko-KR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ko-KR" altLang="en-US" dirty="0" smtClean="0">
                    <a:latin typeface="Cambria Math" panose="02040503050406030204" pitchFamily="18" charset="0"/>
                  </a:rPr>
                  <a:t>얼마나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작아야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 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미분일까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?</a:t>
                </a:r>
              </a:p>
              <a:p>
                <a:pPr lvl="2"/>
                <a:r>
                  <a:rPr lang="ko-KR" altLang="en-US" dirty="0" smtClean="0">
                    <a:latin typeface="Cambria Math" panose="02040503050406030204" pitchFamily="18" charset="0"/>
                  </a:rPr>
                  <a:t>미분의 조건</a:t>
                </a:r>
                <a:r>
                  <a:rPr lang="en-US" altLang="ko-KR" dirty="0" smtClean="0">
                    <a:latin typeface="Cambria Math" panose="02040503050406030204" pitchFamily="18" charset="0"/>
                  </a:rPr>
                  <a:t>:</a:t>
                </a:r>
                <a:r>
                  <a:rPr lang="ko-KR" altLang="en-US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d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2"/>
                <a:r>
                  <a:rPr lang="en-US" altLang="ko-KR" dirty="0">
                    <a:latin typeface="Cambria Math" panose="02040503050406030204" pitchFamily="18" charset="0"/>
                    <a:hlinkClick r:id="rId2"/>
                  </a:rPr>
                  <a:t>https://</a:t>
                </a:r>
                <a:r>
                  <a:rPr lang="en-US" altLang="ko-KR" dirty="0" smtClean="0">
                    <a:latin typeface="Cambria Math" panose="02040503050406030204" pitchFamily="18" charset="0"/>
                    <a:hlinkClick r:id="rId2"/>
                  </a:rPr>
                  <a:t>www.youtube.com/watch?v=ESYg0eEYm5o</a:t>
                </a:r>
                <a:endParaRPr lang="en-US" altLang="ko-KR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ko-KR" altLang="en-US" dirty="0" smtClean="0">
                    <a:latin typeface="Cambria Math" panose="02040503050406030204" pitchFamily="18" charset="0"/>
                  </a:rPr>
                  <a:t>예</a:t>
                </a:r>
                <a:endParaRPr lang="en-US" altLang="ko-KR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𝑑𝑟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𝑑𝑆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ko-KR" b="0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3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𝑑𝑟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→0</m:t>
                    </m:r>
                  </m:oMath>
                </a14:m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7298723" y="4366054"/>
            <a:ext cx="988541" cy="102149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endCxn id="6" idx="7"/>
          </p:cNvCxnSpPr>
          <p:nvPr/>
        </p:nvCxnSpPr>
        <p:spPr>
          <a:xfrm flipV="1">
            <a:off x="7817707" y="4356379"/>
            <a:ext cx="482374" cy="536897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7729692" y="4462256"/>
                <a:ext cx="351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692" y="4462256"/>
                <a:ext cx="35163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847223" y="4129309"/>
                <a:ext cx="484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223" y="4129309"/>
                <a:ext cx="48468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556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미분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f(x)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f’(x) </a:t>
            </a:r>
            <a:r>
              <a:rPr lang="ko-KR" altLang="en-US" dirty="0" smtClean="0"/>
              <a:t>시각화 실습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phet.colorado.edu/sims/calculus-grapher/calculus-grapher_en.html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98" y="2858013"/>
            <a:ext cx="6458466" cy="349833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339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힘과 가속도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힘</a:t>
                </a:r>
                <a:r>
                  <a:rPr lang="en-US" altLang="ko-KR" dirty="0" smtClean="0"/>
                  <a:t>(Force)</a:t>
                </a:r>
                <a:r>
                  <a:rPr lang="ko-KR" altLang="en-US" dirty="0" smtClean="0"/>
                  <a:t>의 단위는 </a:t>
                </a:r>
                <a:r>
                  <a:rPr lang="en-US" altLang="ko-KR" dirty="0" smtClean="0"/>
                  <a:t>N(Newton)</a:t>
                </a:r>
                <a:r>
                  <a:rPr lang="ko-KR" altLang="en-US" dirty="0" smtClean="0"/>
                  <a:t>을 사용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1N</a:t>
                </a:r>
                <a:r>
                  <a:rPr lang="ko-KR" altLang="en-US" dirty="0" smtClean="0"/>
                  <a:t>은 </a:t>
                </a:r>
                <a:r>
                  <a:rPr lang="en-US" altLang="ko-KR" dirty="0" smtClean="0"/>
                  <a:t>1kg </a:t>
                </a:r>
                <a:r>
                  <a:rPr lang="ko-KR" altLang="en-US" dirty="0" smtClean="0"/>
                  <a:t>물체를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초에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가속시키는데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드는 힘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1kg</a:t>
                </a:r>
                <a:r>
                  <a:rPr lang="ko-KR" altLang="en-US" dirty="0" smtClean="0"/>
                  <a:t>은 어떻게 정의</a:t>
                </a:r>
                <a:r>
                  <a:rPr lang="en-US" altLang="ko-KR" dirty="0" smtClean="0"/>
                  <a:t>?</a:t>
                </a:r>
              </a:p>
              <a:p>
                <a:pPr lvl="3"/>
                <a:r>
                  <a:rPr lang="ko-KR" altLang="en-US" dirty="0" smtClean="0"/>
                  <a:t>대략 증류수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리터에 해당하는 질량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프랑스에 있는 백금합금의 원통을 표준물체로 잡고 질량 </a:t>
                </a:r>
                <a:r>
                  <a:rPr lang="en-US" altLang="ko-KR" dirty="0" smtClean="0"/>
                  <a:t>1kg</a:t>
                </a:r>
                <a:r>
                  <a:rPr lang="ko-KR" altLang="en-US" dirty="0" smtClean="0"/>
                  <a:t>을 정의함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지름 </a:t>
                </a:r>
                <a:r>
                  <a:rPr lang="en-US" altLang="ko-KR" dirty="0" smtClean="0"/>
                  <a:t>39.17mm, </a:t>
                </a:r>
                <a:r>
                  <a:rPr lang="ko-KR" altLang="en-US" dirty="0" smtClean="0"/>
                  <a:t>높이 </a:t>
                </a:r>
                <a:r>
                  <a:rPr lang="en-US" altLang="ko-KR" dirty="0" smtClean="0"/>
                  <a:t>39.17mm</a:t>
                </a:r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물체의 </a:t>
                </a:r>
                <a:r>
                  <a:rPr lang="en-US" altLang="ko-KR" dirty="0" smtClean="0"/>
                  <a:t>1kg</a:t>
                </a:r>
                <a:r>
                  <a:rPr lang="ko-KR" altLang="en-US" dirty="0" smtClean="0"/>
                  <a:t>에 가해지는 힘이 가속도임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2050" name="Picture 2" descr="https://upload.wikimedia.org/wikipedia/commons/thumb/b/b5/CGKilogram.jpg/220px-CGKilogr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03" y="3810234"/>
            <a:ext cx="20955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565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벡터</a:t>
            </a:r>
            <a:endParaRPr lang="en-US" altLang="ko-KR" dirty="0" smtClean="0"/>
          </a:p>
          <a:p>
            <a:r>
              <a:rPr lang="ko-KR" altLang="en-US" dirty="0" smtClean="0"/>
              <a:t>등속운동</a:t>
            </a:r>
            <a:endParaRPr lang="en-US" altLang="ko-KR" dirty="0" smtClean="0"/>
          </a:p>
          <a:p>
            <a:r>
              <a:rPr lang="ko-KR" altLang="en-US" dirty="0" smtClean="0"/>
              <a:t>가속운동</a:t>
            </a:r>
            <a:endParaRPr lang="en-US" altLang="ko-KR" dirty="0" smtClean="0"/>
          </a:p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</a:t>
            </a:r>
            <a:r>
              <a:rPr lang="ko-KR" altLang="en-US" dirty="0" smtClean="0"/>
              <a:t>실습</a:t>
            </a:r>
            <a:endParaRPr lang="en-US" altLang="ko-KR" dirty="0" smtClean="0"/>
          </a:p>
          <a:p>
            <a:r>
              <a:rPr lang="ko-KR" altLang="en-US" dirty="0" smtClean="0"/>
              <a:t>숙제</a:t>
            </a:r>
            <a:endParaRPr lang="en-US" altLang="ko-KR" dirty="0" smtClean="0"/>
          </a:p>
          <a:p>
            <a:r>
              <a:rPr lang="ko-KR" altLang="en-US" dirty="0" smtClean="0"/>
              <a:t>심화학습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320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96"/>
          </a:xfrm>
        </p:spPr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8640960" cy="4824536"/>
              </a:xfrm>
            </p:spPr>
            <p:txBody>
              <a:bodyPr/>
              <a:lstStyle/>
              <a:p>
                <a:r>
                  <a:rPr lang="ko-KR" altLang="en-US" dirty="0" smtClean="0"/>
                  <a:t>등가속운동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시간에 따라 속도가 </a:t>
                </a:r>
                <a:r>
                  <a:rPr lang="ko-KR" altLang="en-US" b="1" i="1" dirty="0" smtClean="0"/>
                  <a:t>일정하게</a:t>
                </a:r>
                <a:r>
                  <a:rPr lang="ko-KR" altLang="en-US" dirty="0" smtClean="0"/>
                  <a:t> 변하는 운동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거리가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일정한 것이 아님</a:t>
                </a:r>
                <a:r>
                  <a:rPr lang="en-US" altLang="ko-KR" dirty="0" smtClean="0"/>
                  <a:t>!</a:t>
                </a:r>
              </a:p>
              <a:p>
                <a:pPr lvl="1"/>
                <a:r>
                  <a:rPr lang="ko-KR" altLang="en-US" b="0" dirty="0" smtClean="0"/>
                  <a:t>거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리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시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간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속도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시간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가속도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시간</a:t>
                </a:r>
                <a:r>
                  <a:rPr lang="en-US" altLang="ko-KR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=2 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등가속도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7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8640960" cy="4824536"/>
              </a:xfrm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43808" y="6356350"/>
            <a:ext cx="3456384" cy="365125"/>
          </a:xfrm>
        </p:spPr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9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77" y="3749038"/>
            <a:ext cx="2230101" cy="21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599854" y="5570055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시간</a:t>
            </a:r>
            <a:endParaRPr lang="ko-KR" altLang="en-US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197970" y="3749038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/>
              <a:t>거리</a:t>
            </a:r>
            <a:endParaRPr lang="ko-KR" altLang="en-US" sz="1100" dirty="0"/>
          </a:p>
        </p:txBody>
      </p:sp>
      <p:pic>
        <p:nvPicPr>
          <p:cNvPr id="12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32" y="3749038"/>
            <a:ext cx="2230101" cy="21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640297" y="5567474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시간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227212" y="3749038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/>
              <a:t>속도</a:t>
            </a:r>
            <a:endParaRPr lang="ko-KR" altLang="en-US" sz="1100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3738827" y="4400299"/>
            <a:ext cx="638380" cy="1258516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자유형 15"/>
          <p:cNvSpPr/>
          <p:nvPr/>
        </p:nvSpPr>
        <p:spPr>
          <a:xfrm>
            <a:off x="765075" y="3748219"/>
            <a:ext cx="547747" cy="1910595"/>
          </a:xfrm>
          <a:custGeom>
            <a:avLst/>
            <a:gdLst>
              <a:gd name="connsiteX0" fmla="*/ 0 w 691978"/>
              <a:gd name="connsiteY0" fmla="*/ 2413687 h 2413687"/>
              <a:gd name="connsiteX1" fmla="*/ 222422 w 691978"/>
              <a:gd name="connsiteY1" fmla="*/ 2215979 h 2413687"/>
              <a:gd name="connsiteX2" fmla="*/ 411892 w 691978"/>
              <a:gd name="connsiteY2" fmla="*/ 1614617 h 2413687"/>
              <a:gd name="connsiteX3" fmla="*/ 609600 w 691978"/>
              <a:gd name="connsiteY3" fmla="*/ 609600 h 2413687"/>
              <a:gd name="connsiteX4" fmla="*/ 691978 w 691978"/>
              <a:gd name="connsiteY4" fmla="*/ 0 h 2413687"/>
              <a:gd name="connsiteX5" fmla="*/ 691978 w 691978"/>
              <a:gd name="connsiteY5" fmla="*/ 0 h 241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1978" h="2413687">
                <a:moveTo>
                  <a:pt x="0" y="2413687"/>
                </a:moveTo>
                <a:cubicBezTo>
                  <a:pt x="76886" y="2381422"/>
                  <a:pt x="153773" y="2349157"/>
                  <a:pt x="222422" y="2215979"/>
                </a:cubicBezTo>
                <a:cubicBezTo>
                  <a:pt x="291071" y="2082801"/>
                  <a:pt x="347362" y="1882347"/>
                  <a:pt x="411892" y="1614617"/>
                </a:cubicBezTo>
                <a:cubicBezTo>
                  <a:pt x="476422" y="1346887"/>
                  <a:pt x="562919" y="878703"/>
                  <a:pt x="609600" y="609600"/>
                </a:cubicBezTo>
                <a:cubicBezTo>
                  <a:pt x="656281" y="340497"/>
                  <a:pt x="691978" y="0"/>
                  <a:pt x="691978" y="0"/>
                </a:cubicBezTo>
                <a:lnTo>
                  <a:pt x="691978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7" name="오른쪽 화살표 16"/>
          <p:cNvSpPr/>
          <p:nvPr/>
        </p:nvSpPr>
        <p:spPr>
          <a:xfrm>
            <a:off x="2845209" y="4278578"/>
            <a:ext cx="497526" cy="2608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8" name="오른쪽 화살표 17"/>
          <p:cNvSpPr/>
          <p:nvPr/>
        </p:nvSpPr>
        <p:spPr>
          <a:xfrm flipH="1">
            <a:off x="2844312" y="5044267"/>
            <a:ext cx="497526" cy="2608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19" name="직사각형 18"/>
          <p:cNvSpPr/>
          <p:nvPr/>
        </p:nvSpPr>
        <p:spPr>
          <a:xfrm>
            <a:off x="2873210" y="4067595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미분</a:t>
            </a:r>
            <a:endParaRPr lang="ko-KR" altLang="en-US" sz="1100" dirty="0"/>
          </a:p>
        </p:txBody>
      </p:sp>
      <p:sp>
        <p:nvSpPr>
          <p:cNvPr id="20" name="직사각형 19"/>
          <p:cNvSpPr/>
          <p:nvPr/>
        </p:nvSpPr>
        <p:spPr>
          <a:xfrm>
            <a:off x="2873210" y="4841092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적분</a:t>
            </a:r>
            <a:endParaRPr lang="ko-KR" altLang="en-US" sz="1100" dirty="0"/>
          </a:p>
        </p:txBody>
      </p:sp>
      <p:sp>
        <p:nvSpPr>
          <p:cNvPr id="21" name="이등변 삼각형 20"/>
          <p:cNvSpPr/>
          <p:nvPr/>
        </p:nvSpPr>
        <p:spPr>
          <a:xfrm>
            <a:off x="3784065" y="4490776"/>
            <a:ext cx="584825" cy="1151752"/>
          </a:xfrm>
          <a:prstGeom prst="triangle">
            <a:avLst>
              <a:gd name="adj" fmla="val 100000"/>
            </a:avLst>
          </a:prstGeom>
          <a:pattFill prst="lt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2" name="이등변 삼각형 21"/>
          <p:cNvSpPr/>
          <p:nvPr/>
        </p:nvSpPr>
        <p:spPr>
          <a:xfrm>
            <a:off x="888773" y="5333195"/>
            <a:ext cx="150175" cy="291534"/>
          </a:xfrm>
          <a:prstGeom prst="triangle">
            <a:avLst>
              <a:gd name="adj" fmla="val 100000"/>
            </a:avLst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23" name="직사각형 22"/>
          <p:cNvSpPr/>
          <p:nvPr/>
        </p:nvSpPr>
        <p:spPr>
          <a:xfrm>
            <a:off x="979533" y="5399948"/>
            <a:ext cx="121664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접선의 기울기</a:t>
            </a:r>
            <a:r>
              <a:rPr lang="en-US" altLang="ko-KR" sz="900" dirty="0" smtClean="0"/>
              <a:t>=</a:t>
            </a:r>
            <a:r>
              <a:rPr lang="ko-KR" altLang="en-US" sz="900" dirty="0" smtClean="0"/>
              <a:t>속도</a:t>
            </a:r>
            <a:endParaRPr lang="ko-KR" altLang="en-US" sz="900" dirty="0"/>
          </a:p>
        </p:txBody>
      </p:sp>
      <p:sp>
        <p:nvSpPr>
          <p:cNvPr id="24" name="직사각형 23"/>
          <p:cNvSpPr/>
          <p:nvPr/>
        </p:nvSpPr>
        <p:spPr>
          <a:xfrm>
            <a:off x="4323652" y="5195467"/>
            <a:ext cx="9404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넓이</a:t>
            </a:r>
            <a:r>
              <a:rPr lang="en-US" altLang="ko-KR" sz="900" dirty="0" smtClean="0"/>
              <a:t>=</a:t>
            </a:r>
            <a:r>
              <a:rPr lang="ko-KR" altLang="en-US" sz="900" dirty="0" smtClean="0"/>
              <a:t>거리</a:t>
            </a:r>
            <a:endParaRPr lang="ko-KR" altLang="en-US" sz="900" dirty="0"/>
          </a:p>
        </p:txBody>
      </p:sp>
      <p:pic>
        <p:nvPicPr>
          <p:cNvPr id="26" name="Picture 2" descr="x-y grid 0 to +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04" y="3748219"/>
            <a:ext cx="2230101" cy="213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8634069" y="5566655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시간</a:t>
            </a:r>
            <a:endParaRPr lang="ko-KR" altLang="en-US" sz="1100" dirty="0"/>
          </a:p>
        </p:txBody>
      </p:sp>
      <p:sp>
        <p:nvSpPr>
          <p:cNvPr id="28" name="직사각형 27"/>
          <p:cNvSpPr/>
          <p:nvPr/>
        </p:nvSpPr>
        <p:spPr>
          <a:xfrm>
            <a:off x="6064102" y="3748219"/>
            <a:ext cx="6684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smtClean="0"/>
              <a:t>가속도</a:t>
            </a:r>
            <a:endParaRPr lang="ko-KR" altLang="en-US" sz="1100" dirty="0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6732598" y="5333195"/>
            <a:ext cx="630748" cy="2"/>
          </a:xfrm>
          <a:prstGeom prst="straightConnector1">
            <a:avLst/>
          </a:prstGeom>
          <a:ln w="19050">
            <a:headEnd type="none" w="sm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오른쪽 화살표 29"/>
          <p:cNvSpPr/>
          <p:nvPr/>
        </p:nvSpPr>
        <p:spPr>
          <a:xfrm>
            <a:off x="5838981" y="4277759"/>
            <a:ext cx="497526" cy="2608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1" name="오른쪽 화살표 30"/>
          <p:cNvSpPr/>
          <p:nvPr/>
        </p:nvSpPr>
        <p:spPr>
          <a:xfrm flipH="1">
            <a:off x="5838084" y="5043448"/>
            <a:ext cx="497526" cy="26083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2" name="직사각형 31"/>
          <p:cNvSpPr/>
          <p:nvPr/>
        </p:nvSpPr>
        <p:spPr>
          <a:xfrm>
            <a:off x="5866982" y="4066776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미분</a:t>
            </a:r>
            <a:endParaRPr lang="ko-KR" altLang="en-US" sz="1100" dirty="0"/>
          </a:p>
        </p:txBody>
      </p:sp>
      <p:sp>
        <p:nvSpPr>
          <p:cNvPr id="33" name="직사각형 32"/>
          <p:cNvSpPr/>
          <p:nvPr/>
        </p:nvSpPr>
        <p:spPr>
          <a:xfrm>
            <a:off x="5866982" y="4840273"/>
            <a:ext cx="51161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/>
              <a:t>적분</a:t>
            </a:r>
            <a:endParaRPr lang="ko-KR" altLang="en-US" sz="1100" dirty="0"/>
          </a:p>
        </p:txBody>
      </p:sp>
      <p:sp>
        <p:nvSpPr>
          <p:cNvPr id="35" name="직사각형 34"/>
          <p:cNvSpPr/>
          <p:nvPr/>
        </p:nvSpPr>
        <p:spPr>
          <a:xfrm>
            <a:off x="7296550" y="5333146"/>
            <a:ext cx="94045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/>
              <a:t>넓이</a:t>
            </a:r>
            <a:r>
              <a:rPr lang="en-US" altLang="ko-KR" sz="900" dirty="0" smtClean="0"/>
              <a:t>=</a:t>
            </a:r>
            <a:r>
              <a:rPr lang="ko-KR" altLang="en-US" sz="900" dirty="0" smtClean="0"/>
              <a:t>속도</a:t>
            </a:r>
            <a:endParaRPr lang="ko-KR" altLang="en-US" sz="900" dirty="0"/>
          </a:p>
        </p:txBody>
      </p:sp>
      <p:sp>
        <p:nvSpPr>
          <p:cNvPr id="40" name="직사각형 39"/>
          <p:cNvSpPr/>
          <p:nvPr/>
        </p:nvSpPr>
        <p:spPr>
          <a:xfrm>
            <a:off x="6745059" y="5366098"/>
            <a:ext cx="610049" cy="284668"/>
          </a:xfrm>
          <a:prstGeom prst="rect">
            <a:avLst/>
          </a:prstGeom>
          <a:pattFill prst="ltVert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6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가속운동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등가속운동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공식 유도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처음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속도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시각 </a:t>
                </a:r>
                <a:r>
                  <a:rPr lang="en-US" altLang="ko-KR" dirty="0" smtClean="0"/>
                  <a:t>0</a:t>
                </a:r>
                <a:r>
                  <a:rPr lang="ko-KR" altLang="en-US" dirty="0" smtClean="0"/>
                  <a:t>일 때</a:t>
                </a:r>
                <a:r>
                  <a:rPr lang="en-US" altLang="ko-KR" dirty="0" smtClean="0"/>
                  <a:t>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시각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에서의 속도</a:t>
                </a:r>
                <a:endParaRPr lang="en-US" altLang="ko-KR" dirty="0" smtClean="0"/>
              </a:p>
              <a:p>
                <a:pPr lvl="2"/>
                <a:r>
                  <a:rPr lang="ko-KR" altLang="en-US" b="0" dirty="0" smtClean="0"/>
                  <a:t>등가속이므로</a:t>
                </a:r>
                <a:r>
                  <a:rPr lang="en-US" altLang="ko-KR" b="0" dirty="0" smtClean="0"/>
                  <a:t>,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−0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시간 동안 이동한 거리를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dirty="0" smtClean="0"/>
                  <a:t>라고 하면</a:t>
                </a:r>
                <a:r>
                  <a:rPr lang="en-US" altLang="ko-KR" dirty="0" smtClean="0"/>
                  <a:t>,</a:t>
                </a:r>
                <a:r>
                  <a:rPr lang="ko-KR" altLang="en-US" dirty="0" smtClean="0"/>
                  <a:t> 사다리꼴의 넓이와 동일함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적분</a:t>
                </a:r>
                <a:r>
                  <a:rPr lang="en-US" altLang="ko-KR" dirty="0" smtClean="0"/>
                  <a:t>)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14" y="3966241"/>
            <a:ext cx="2246678" cy="172554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311743" y="5753499"/>
            <a:ext cx="2685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심화 물리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한국과학창의재단</a:t>
            </a:r>
            <a:r>
              <a:rPr lang="en-US" altLang="ko-KR" sz="1100" dirty="0" smtClean="0"/>
              <a:t>, 2011</a:t>
            </a:r>
            <a:endParaRPr lang="ko-KR" altLang="en-US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50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6212780" cy="4824536"/>
              </a:xfrm>
            </p:spPr>
            <p:txBody>
              <a:bodyPr>
                <a:normAutofit fontScale="92500"/>
              </a:bodyPr>
              <a:lstStyle/>
              <a:p>
                <a:r>
                  <a:rPr lang="ko-KR" altLang="en-US" dirty="0" smtClean="0"/>
                  <a:t>자유낙하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대표적인 등가속운동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물체를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떨어뜨리면 지구 표면에 도달함</a:t>
                </a:r>
                <a:endParaRPr lang="en-US" altLang="ko-KR" dirty="0" smtClean="0"/>
              </a:p>
              <a:p>
                <a:pPr lvl="2"/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지구가 물체를 잡아당기는 중력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인력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작용</a:t>
                </a:r>
                <a:endParaRPr lang="en-US" altLang="ko-KR" dirty="0" smtClean="0"/>
              </a:p>
              <a:p>
                <a:pPr lvl="2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anose="05000000000000000000" pitchFamily="2" charset="2"/>
                  </a:rPr>
                  <a:t>실험을 통하여 물체의 질량에 상관없이 일정하게 가속됨을 밝힘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(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공기 저항 무시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)</a:t>
                </a:r>
              </a:p>
              <a:p>
                <a:pPr lvl="3"/>
                <a:r>
                  <a:rPr lang="ko-KR" altLang="en-US" dirty="0" err="1" smtClean="0">
                    <a:sym typeface="Wingdings" panose="05000000000000000000" pitchFamily="2" charset="2"/>
                  </a:rPr>
                  <a:t>피사의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사탑 실험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2"/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2"/>
                <a:r>
                  <a:rPr lang="ko-KR" altLang="en-US" dirty="0" smtClean="0">
                    <a:sym typeface="Wingdings" panose="05000000000000000000" pitchFamily="2" charset="2"/>
                  </a:rPr>
                  <a:t>지구의 중력에 의한 가속도를 중력가속도라 부르며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,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로 나타냄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(gravity)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ko-KR" altLang="en-US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=9.8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>
                    <a:sym typeface="Wingdings" panose="05000000000000000000" pitchFamily="2" charset="2"/>
                  </a:rPr>
                  <a:t>  1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초에 속도가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9.8m/s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씩 일정하게 증가</a:t>
                </a:r>
                <a:endParaRPr lang="en-US" altLang="ko-KR" dirty="0" smtClean="0">
                  <a:sym typeface="Wingdings" panose="05000000000000000000" pitchFamily="2" charset="2"/>
                </a:endParaRPr>
              </a:p>
              <a:p>
                <a:pPr lvl="4"/>
                <a:r>
                  <a:rPr lang="ko-KR" altLang="en-US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지구</a:t>
                </a:r>
                <a:r>
                  <a:rPr lang="en-US" altLang="ko-KR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:r>
                  <a:rPr lang="ko-KR" altLang="en-US" dirty="0" smtClean="0">
                    <a:latin typeface="Cambria Math" panose="02040503050406030204" pitchFamily="18" charset="0"/>
                    <a:sym typeface="Wingdings" panose="05000000000000000000" pitchFamily="2" charset="2"/>
                  </a:rPr>
                  <a:t>상의 측정 장소에 따라서 조금씩 차이 발생</a:t>
                </a:r>
                <a:endParaRPr lang="en-US" altLang="ko-KR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6212780" cy="4824536"/>
              </a:xfrm>
              <a:blipFill rotWithShape="0">
                <a:blip r:embed="rId2"/>
                <a:stretch>
                  <a:fillRect l="-1079" t="-1136" r="-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026" name="Picture 2" descr="Image result for 중력가속도 피사의사탑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602" y="3072160"/>
            <a:ext cx="2096878" cy="28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750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자유낙하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등가속</a:t>
            </a:r>
            <a:r>
              <a:rPr lang="ko-KR" altLang="en-US" dirty="0" smtClean="0"/>
              <a:t> 운동 시각화 실습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http://javalab.org/uniformly_accelerated_motion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221" y="2451100"/>
            <a:ext cx="4846553" cy="38116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628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자유낙하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공식 유도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/>
                  <a:t> : </a:t>
                </a:r>
                <a:r>
                  <a:rPr lang="ko-KR" altLang="en-US" dirty="0"/>
                  <a:t>중력가속도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 smtClean="0"/>
                  <a:t> : </a:t>
                </a:r>
                <a:r>
                  <a:rPr lang="ko-KR" altLang="en-US" dirty="0" smtClean="0"/>
                  <a:t>등가속운동에서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초 후의 속도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등가속운동 공식에서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dirty="0" smtClean="0"/>
                  <a:t>=0</a:t>
                </a:r>
                <a:r>
                  <a:rPr lang="ko-KR" altLang="en-US" dirty="0" smtClean="0"/>
                  <a:t>을 대입하면</a:t>
                </a:r>
                <a:r>
                  <a:rPr lang="en-US" altLang="ko-KR" dirty="0" smtClean="0"/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거리가</a:t>
                </a:r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의 </a:t>
                </a:r>
                <a:r>
                  <a:rPr lang="en-US" altLang="ko-KR" dirty="0" smtClean="0"/>
                  <a:t>2</a:t>
                </a:r>
                <a:r>
                  <a:rPr lang="ko-KR" altLang="en-US" dirty="0" smtClean="0"/>
                  <a:t>차 함수로 표현됨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거리를 </a:t>
                </a:r>
                <a:r>
                  <a:rPr lang="en-US" altLang="ko-KR" dirty="0" smtClean="0"/>
                  <a:t>t</a:t>
                </a:r>
                <a:r>
                  <a:rPr lang="ko-KR" altLang="en-US" dirty="0" smtClean="0"/>
                  <a:t>에 대해서 두 번 미분하면 가속도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가속도가 일정한 등가속운동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1752439"/>
            <a:ext cx="1980208" cy="44723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0556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가속운동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자유낙하 프로그래밍 실습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자유낙하를 보여주는 프로그램 작성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vPython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참고</a:t>
            </a:r>
            <a:r>
              <a:rPr lang="en-US" altLang="ko-KR" dirty="0" smtClean="0"/>
              <a:t>: </a:t>
            </a:r>
            <a:r>
              <a:rPr lang="en-US" altLang="ko-KR" dirty="0">
                <a:hlinkClick r:id="rId2"/>
              </a:rPr>
              <a:t>http://javalab.org/uniformly_accelerated_motion/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466" y="3129951"/>
            <a:ext cx="4102441" cy="322639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27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 목표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사용자로부터 자유낙하 높이를 입력 받아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거리 그래프를 그리고</a:t>
            </a:r>
            <a:r>
              <a:rPr lang="en-US" altLang="ko-KR" dirty="0" smtClean="0"/>
              <a:t>,</a:t>
            </a:r>
          </a:p>
          <a:p>
            <a:pPr lvl="1"/>
            <a:r>
              <a:rPr lang="ko-KR" altLang="en-US" dirty="0" smtClean="0"/>
              <a:t>공 모양 물체의 자유 낙하 궤적을 시각화함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중력가속도는 </a:t>
            </a:r>
            <a:r>
              <a:rPr lang="en-US" altLang="ko-KR" dirty="0" smtClean="0"/>
              <a:t>g=9.81 </a:t>
            </a:r>
            <a:r>
              <a:rPr lang="ko-KR" altLang="en-US" dirty="0" smtClean="0"/>
              <a:t>사용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087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 목표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</a:t>
            </a:r>
            <a:r>
              <a:rPr lang="en-US" altLang="ko-KR" dirty="0" smtClean="0"/>
              <a:t>: 100 (</a:t>
            </a:r>
            <a:r>
              <a:rPr lang="ko-KR" altLang="en-US" dirty="0" smtClean="0"/>
              <a:t>사용자로부터 낙하 높이 </a:t>
            </a:r>
            <a:r>
              <a:rPr lang="en-US" altLang="ko-KR" dirty="0" smtClean="0"/>
              <a:t>100m</a:t>
            </a:r>
            <a:r>
              <a:rPr lang="ko-KR" altLang="en-US" dirty="0" smtClean="0"/>
              <a:t>로 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출력</a:t>
            </a:r>
            <a:r>
              <a:rPr lang="en-US" altLang="ko-KR" dirty="0" smtClean="0"/>
              <a:t>:</a:t>
            </a:r>
          </a:p>
          <a:p>
            <a:pPr lvl="2"/>
            <a:r>
              <a:rPr lang="ko-KR" altLang="en-US" dirty="0" smtClean="0"/>
              <a:t>왼쪽 그래프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공의 궤적 시각화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우측 상단 그래프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거리 그래프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우측 하단 그래프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 그래프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892" y="2177779"/>
            <a:ext cx="4800600" cy="417857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314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그래프를 세 개의 플롯</a:t>
            </a:r>
            <a:r>
              <a:rPr lang="en-US" altLang="ko-KR" dirty="0" smtClean="0"/>
              <a:t>(plot)</a:t>
            </a:r>
            <a:r>
              <a:rPr lang="ko-KR" altLang="en-US" dirty="0" smtClean="0"/>
              <a:t>으로 분할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matplotlib.pyplot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좌측은 자유 낙하 애니메이션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우측 두 개는 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-</a:t>
            </a:r>
            <a:r>
              <a:rPr lang="ko-KR" altLang="en-US" dirty="0" smtClean="0"/>
              <a:t>거리 함수 표시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3763" y="2984838"/>
            <a:ext cx="3859427" cy="230832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fig = </a:t>
            </a:r>
            <a:r>
              <a:rPr lang="en-US" altLang="ko-KR" dirty="0" err="1"/>
              <a:t>plt.figure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ax1 = </a:t>
            </a:r>
            <a:r>
              <a:rPr lang="en-US" altLang="ko-KR" dirty="0" err="1"/>
              <a:t>fig.add_subplot</a:t>
            </a:r>
            <a:r>
              <a:rPr lang="en-US" altLang="ko-KR" dirty="0"/>
              <a:t>(121)</a:t>
            </a:r>
          </a:p>
          <a:p>
            <a:r>
              <a:rPr lang="en-US" altLang="ko-KR" dirty="0"/>
              <a:t>ax2 = </a:t>
            </a:r>
            <a:r>
              <a:rPr lang="en-US" altLang="ko-KR" dirty="0" err="1"/>
              <a:t>fig.add_subplot</a:t>
            </a:r>
            <a:r>
              <a:rPr lang="en-US" altLang="ko-KR" dirty="0"/>
              <a:t>(222)</a:t>
            </a:r>
          </a:p>
          <a:p>
            <a:r>
              <a:rPr lang="en-US" altLang="ko-KR" dirty="0"/>
              <a:t>ax3 = </a:t>
            </a:r>
            <a:r>
              <a:rPr lang="en-US" altLang="ko-KR" dirty="0" err="1"/>
              <a:t>fig.add_subplot</a:t>
            </a:r>
            <a:r>
              <a:rPr lang="en-US" altLang="ko-KR" dirty="0"/>
              <a:t>(224)</a:t>
            </a:r>
          </a:p>
          <a:p>
            <a:endParaRPr lang="ko-KR" altLang="en-US" dirty="0"/>
          </a:p>
          <a:p>
            <a:r>
              <a:rPr lang="ko-KR" altLang="en-US" dirty="0"/>
              <a:t>plt.show()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433" y="2977504"/>
            <a:ext cx="3579614" cy="31157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203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그래프를 세 개의 플롯</a:t>
            </a:r>
            <a:r>
              <a:rPr lang="en-US" altLang="ko-KR" dirty="0" smtClean="0"/>
              <a:t>(plot)</a:t>
            </a:r>
            <a:r>
              <a:rPr lang="ko-KR" altLang="en-US" dirty="0" smtClean="0"/>
              <a:t>으로 분할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matplotlib.pyplot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플롯 분할 요령</a:t>
            </a:r>
            <a:endParaRPr lang="en-US" altLang="ko-KR" dirty="0" smtClean="0"/>
          </a:p>
          <a:p>
            <a:pPr lvl="1"/>
            <a:r>
              <a:rPr lang="en-US" altLang="ko-KR" dirty="0"/>
              <a:t>fig = </a:t>
            </a:r>
            <a:r>
              <a:rPr lang="en-US" altLang="ko-KR" dirty="0" err="1"/>
              <a:t>plt.figure</a:t>
            </a:r>
            <a:r>
              <a:rPr lang="en-US" altLang="ko-KR" dirty="0" smtClean="0"/>
              <a:t>()</a:t>
            </a:r>
          </a:p>
          <a:p>
            <a:pPr lvl="2"/>
            <a:r>
              <a:rPr lang="en-US" altLang="ko-KR" dirty="0" smtClean="0"/>
              <a:t>figure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ax1 = </a:t>
            </a:r>
            <a:r>
              <a:rPr lang="en-US" altLang="ko-KR" dirty="0" err="1"/>
              <a:t>fig.add_subplot</a:t>
            </a:r>
            <a:r>
              <a:rPr lang="en-US" altLang="ko-KR" dirty="0"/>
              <a:t>(121)</a:t>
            </a:r>
          </a:p>
          <a:p>
            <a:pPr lvl="2"/>
            <a:r>
              <a:rPr lang="en-US" altLang="ko-KR" dirty="0"/>
              <a:t>1X2</a:t>
            </a:r>
            <a:r>
              <a:rPr lang="ko-KR" altLang="en-US" dirty="0"/>
              <a:t> 분할의  </a:t>
            </a:r>
            <a:r>
              <a:rPr lang="en-US" altLang="ko-KR" dirty="0"/>
              <a:t>1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(A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ax1</a:t>
            </a:r>
            <a:r>
              <a:rPr lang="ko-KR" altLang="en-US" dirty="0" smtClean="0"/>
              <a:t>으로 지칭</a:t>
            </a:r>
            <a:endParaRPr lang="en-US" altLang="ko-KR" dirty="0"/>
          </a:p>
          <a:p>
            <a:pPr lvl="1"/>
            <a:r>
              <a:rPr lang="en-US" altLang="ko-KR" dirty="0" smtClean="0"/>
              <a:t>ax2 </a:t>
            </a:r>
            <a:r>
              <a:rPr lang="en-US" altLang="ko-KR" dirty="0"/>
              <a:t>= </a:t>
            </a:r>
            <a:r>
              <a:rPr lang="en-US" altLang="ko-KR" dirty="0" err="1"/>
              <a:t>fig.add_subplot</a:t>
            </a:r>
            <a:r>
              <a:rPr lang="en-US" altLang="ko-KR" dirty="0"/>
              <a:t>(222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2X2</a:t>
            </a:r>
            <a:r>
              <a:rPr lang="ko-KR" altLang="en-US" dirty="0" smtClean="0"/>
              <a:t> </a:t>
            </a:r>
            <a:r>
              <a:rPr lang="ko-KR" altLang="en-US" dirty="0"/>
              <a:t>분할의 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(B </a:t>
            </a:r>
            <a:r>
              <a:rPr lang="ko-KR" altLang="en-US" dirty="0"/>
              <a:t>영역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 smtClean="0"/>
              <a:t>ax2</a:t>
            </a:r>
            <a:r>
              <a:rPr lang="ko-KR" altLang="en-US" dirty="0" smtClean="0"/>
              <a:t>으로 </a:t>
            </a:r>
            <a:r>
              <a:rPr lang="ko-KR" altLang="en-US" dirty="0"/>
              <a:t>지칭</a:t>
            </a:r>
            <a:endParaRPr lang="en-US" altLang="ko-KR" dirty="0"/>
          </a:p>
          <a:p>
            <a:pPr lvl="1"/>
            <a:r>
              <a:rPr lang="en-US" altLang="ko-KR" dirty="0" smtClean="0"/>
              <a:t>ax3 </a:t>
            </a:r>
            <a:r>
              <a:rPr lang="en-US" altLang="ko-KR" dirty="0"/>
              <a:t>= </a:t>
            </a:r>
            <a:r>
              <a:rPr lang="en-US" altLang="ko-KR" dirty="0" err="1"/>
              <a:t>fig.add_subplot</a:t>
            </a:r>
            <a:r>
              <a:rPr lang="en-US" altLang="ko-KR" dirty="0"/>
              <a:t>(224)</a:t>
            </a:r>
          </a:p>
          <a:p>
            <a:pPr lvl="2"/>
            <a:r>
              <a:rPr lang="en-US" altLang="ko-KR" dirty="0" smtClean="0"/>
              <a:t>2X2</a:t>
            </a:r>
            <a:r>
              <a:rPr lang="ko-KR" altLang="en-US" dirty="0" smtClean="0"/>
              <a:t> </a:t>
            </a:r>
            <a:r>
              <a:rPr lang="ko-KR" altLang="en-US" dirty="0"/>
              <a:t>분할의 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(C </a:t>
            </a:r>
            <a:r>
              <a:rPr lang="ko-KR" altLang="en-US" dirty="0" smtClean="0"/>
              <a:t>영역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ax3</a:t>
            </a:r>
            <a:r>
              <a:rPr lang="ko-KR" altLang="en-US" dirty="0" smtClean="0"/>
              <a:t>으로 지칭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plot.show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화면에 플롯 표시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585" y="2448337"/>
            <a:ext cx="3506385" cy="38286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76969" y="4996934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C </a:t>
            </a:r>
            <a:r>
              <a:rPr lang="ko-KR" altLang="en-US" dirty="0"/>
              <a:t>영역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64813" y="3537970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A </a:t>
            </a:r>
            <a:r>
              <a:rPr lang="ko-KR" altLang="en-US" dirty="0"/>
              <a:t>영역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576968" y="3537970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 </a:t>
            </a:r>
            <a:r>
              <a:rPr lang="ko-KR" altLang="en-US" dirty="0"/>
              <a:t>영역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29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벡터 </a:t>
            </a:r>
            <a:r>
              <a:rPr lang="en-US" altLang="ko-KR" dirty="0" smtClean="0"/>
              <a:t>(Vector)</a:t>
            </a:r>
          </a:p>
          <a:p>
            <a:pPr lvl="1"/>
            <a:r>
              <a:rPr lang="ko-KR" altLang="en-US" dirty="0" smtClean="0"/>
              <a:t>방향과 크기의 의미를 모두 포함하는 표현 도구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자기장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전기장 등 물리적 개념 설명 도구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라틴어 어원은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운반하다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vehere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반면에 스칼라</a:t>
            </a:r>
            <a:r>
              <a:rPr lang="en-US" altLang="ko-KR" dirty="0" smtClean="0"/>
              <a:t>(Scalar)</a:t>
            </a:r>
            <a:r>
              <a:rPr lang="ko-KR" altLang="en-US" dirty="0" smtClean="0"/>
              <a:t>량은 방향성 없이 하나의 크기를 나타냄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온도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라틴어 어원은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저울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scala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물리량</a:t>
            </a:r>
            <a:endParaRPr lang="en-US" altLang="ko-KR" dirty="0"/>
          </a:p>
          <a:p>
            <a:pPr lvl="2"/>
            <a:r>
              <a:rPr lang="ko-KR" altLang="en-US" dirty="0" smtClean="0"/>
              <a:t>벡터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스칼라</a:t>
            </a:r>
            <a:endParaRPr lang="en-US" altLang="ko-KR" dirty="0" smtClean="0"/>
          </a:p>
          <a:p>
            <a:pPr marL="1371600" lvl="3" indent="0">
              <a:buNone/>
            </a:pPr>
            <a:r>
              <a:rPr lang="en-US" altLang="ko-KR" dirty="0"/>
              <a:t>	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속도</a:t>
            </a:r>
            <a:r>
              <a:rPr lang="en-US" altLang="ko-KR" dirty="0" smtClean="0"/>
              <a:t>(velocity)</a:t>
            </a:r>
            <a:r>
              <a:rPr lang="ko-KR" altLang="en-US" dirty="0" smtClean="0"/>
              <a:t>는 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속력</a:t>
            </a:r>
            <a:r>
              <a:rPr lang="en-US" altLang="ko-KR" dirty="0" smtClean="0"/>
              <a:t>(speed)</a:t>
            </a:r>
            <a:r>
              <a:rPr lang="ko-KR" altLang="en-US" dirty="0" smtClean="0"/>
              <a:t>은 스칼라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무게</a:t>
            </a:r>
            <a:r>
              <a:rPr lang="en-US" altLang="ko-KR" dirty="0" smtClean="0"/>
              <a:t>(weight)</a:t>
            </a:r>
            <a:r>
              <a:rPr lang="ko-KR" altLang="en-US" dirty="0" smtClean="0"/>
              <a:t>는 벡터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질량</a:t>
            </a:r>
            <a:r>
              <a:rPr lang="en-US" altLang="ko-KR" dirty="0" smtClean="0"/>
              <a:t>(mass)</a:t>
            </a:r>
            <a:r>
              <a:rPr lang="ko-KR" altLang="en-US" dirty="0" smtClean="0"/>
              <a:t>은 스칼라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3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매뉴얼 참고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영어 중요</a:t>
            </a:r>
            <a:r>
              <a:rPr lang="en-US" altLang="ko-KR" dirty="0" smtClean="0">
                <a:sym typeface="Wingdings" panose="05000000000000000000" pitchFamily="2" charset="2"/>
              </a:rPr>
              <a:t>!</a:t>
            </a:r>
            <a:endParaRPr lang="en-US" altLang="ko-KR" dirty="0" smtClean="0"/>
          </a:p>
          <a:p>
            <a:pPr lvl="1"/>
            <a:r>
              <a:rPr lang="en-US" altLang="ko-KR" dirty="0"/>
              <a:t>figure</a:t>
            </a:r>
          </a:p>
          <a:p>
            <a:pPr lvl="1"/>
            <a:r>
              <a:rPr lang="en-US" altLang="ko-KR" dirty="0" err="1" smtClean="0"/>
              <a:t>matplotlib.figure</a:t>
            </a:r>
            <a:endParaRPr lang="en-US" altLang="ko-KR" dirty="0"/>
          </a:p>
          <a:p>
            <a:pPr lvl="1"/>
            <a:r>
              <a:rPr lang="en-US" altLang="ko-KR" dirty="0"/>
              <a:t>The figure module provides the top-level Artist, the Figure, which contains all the plot elements. The following classes are defined</a:t>
            </a:r>
          </a:p>
          <a:p>
            <a:pPr lvl="1"/>
            <a:r>
              <a:rPr lang="en-US" altLang="ko-KR" dirty="0" err="1" smtClean="0"/>
              <a:t>SubplotParams</a:t>
            </a:r>
            <a:endParaRPr lang="en-US" altLang="ko-KR" dirty="0"/>
          </a:p>
          <a:p>
            <a:pPr lvl="2"/>
            <a:r>
              <a:rPr lang="en-US" altLang="ko-KR" dirty="0"/>
              <a:t>control the default spacing of the subplots</a:t>
            </a:r>
          </a:p>
          <a:p>
            <a:pPr lvl="1"/>
            <a:r>
              <a:rPr lang="en-US" altLang="ko-KR" dirty="0"/>
              <a:t>Figure</a:t>
            </a:r>
          </a:p>
          <a:p>
            <a:pPr lvl="2"/>
            <a:r>
              <a:rPr lang="en-US" altLang="ko-KR" dirty="0"/>
              <a:t>top level container for all plot elements</a:t>
            </a:r>
          </a:p>
          <a:p>
            <a:pPr lvl="1"/>
            <a:r>
              <a:rPr lang="en-US" altLang="ko-KR" dirty="0"/>
              <a:t>class </a:t>
            </a:r>
            <a:r>
              <a:rPr lang="en-US" altLang="ko-KR" dirty="0" err="1"/>
              <a:t>matplotlib.figure.AxesStack</a:t>
            </a:r>
            <a:endParaRPr lang="en-US" altLang="ko-KR" dirty="0"/>
          </a:p>
          <a:p>
            <a:pPr lvl="2"/>
            <a:r>
              <a:rPr lang="en-US" altLang="ko-KR" dirty="0"/>
              <a:t>Bases: </a:t>
            </a:r>
            <a:r>
              <a:rPr lang="en-US" altLang="ko-KR" dirty="0" err="1"/>
              <a:t>matplotlib.cbook.Stack</a:t>
            </a:r>
            <a:endParaRPr lang="en-US" altLang="ko-KR" dirty="0"/>
          </a:p>
          <a:p>
            <a:pPr lvl="2"/>
            <a:r>
              <a:rPr lang="en-US" altLang="ko-KR" dirty="0" smtClean="0"/>
              <a:t>Specialization </a:t>
            </a:r>
            <a:r>
              <a:rPr lang="en-US" altLang="ko-KR" dirty="0"/>
              <a:t>of the Stack to handle all tracking of Axes in a Figure. This stack stores key, (</a:t>
            </a:r>
            <a:r>
              <a:rPr lang="en-US" altLang="ko-KR" dirty="0" err="1"/>
              <a:t>ind</a:t>
            </a:r>
            <a:r>
              <a:rPr lang="en-US" altLang="ko-KR" dirty="0"/>
              <a:t>, axes) pairs, where:</a:t>
            </a:r>
          </a:p>
          <a:p>
            <a:pPr lvl="3"/>
            <a:r>
              <a:rPr lang="en-US" altLang="ko-KR" dirty="0" smtClean="0"/>
              <a:t>key </a:t>
            </a:r>
            <a:r>
              <a:rPr lang="en-US" altLang="ko-KR" dirty="0"/>
              <a:t>should be a hash of the </a:t>
            </a:r>
            <a:r>
              <a:rPr lang="en-US" altLang="ko-KR" dirty="0" err="1"/>
              <a:t>args</a:t>
            </a:r>
            <a:r>
              <a:rPr lang="en-US" altLang="ko-KR" dirty="0"/>
              <a:t> and </a:t>
            </a:r>
            <a:r>
              <a:rPr lang="en-US" altLang="ko-KR" dirty="0" err="1"/>
              <a:t>kwargs</a:t>
            </a:r>
            <a:r>
              <a:rPr lang="en-US" altLang="ko-KR" dirty="0"/>
              <a:t> used in generating the Axes.</a:t>
            </a:r>
          </a:p>
          <a:p>
            <a:pPr lvl="3"/>
            <a:r>
              <a:rPr lang="en-US" altLang="ko-KR" dirty="0" err="1"/>
              <a:t>ind</a:t>
            </a:r>
            <a:r>
              <a:rPr lang="en-US" altLang="ko-KR" dirty="0"/>
              <a:t> is a serial number for tracking the order in which axes were added.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err="1"/>
              <a:t>AxesStack</a:t>
            </a:r>
            <a:r>
              <a:rPr lang="en-US" altLang="ko-KR" dirty="0"/>
              <a:t> is a callable, where </a:t>
            </a:r>
            <a:r>
              <a:rPr lang="en-US" altLang="ko-KR" dirty="0" err="1"/>
              <a:t>ax_stack</a:t>
            </a:r>
            <a:r>
              <a:rPr lang="en-US" altLang="ko-KR" dirty="0"/>
              <a:t>() returns the current axes. Alternatively the </a:t>
            </a:r>
            <a:r>
              <a:rPr lang="en-US" altLang="ko-KR" dirty="0" err="1"/>
              <a:t>current_key_axes</a:t>
            </a:r>
            <a:r>
              <a:rPr lang="en-US" altLang="ko-KR" dirty="0"/>
              <a:t>() will return the current key and associated axes.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522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매뉴얼 참고</a:t>
            </a:r>
            <a:endParaRPr lang="en-US" altLang="ko-KR" dirty="0" smtClean="0"/>
          </a:p>
          <a:p>
            <a:pPr lvl="1"/>
            <a:r>
              <a:rPr lang="en-US" altLang="ko-KR" dirty="0" err="1"/>
              <a:t>add_subplot</a:t>
            </a:r>
            <a:r>
              <a:rPr lang="en-US" altLang="ko-KR" dirty="0"/>
              <a:t>(*</a:t>
            </a:r>
            <a:r>
              <a:rPr lang="en-US" altLang="ko-KR" dirty="0" err="1"/>
              <a:t>args</a:t>
            </a:r>
            <a:r>
              <a:rPr lang="en-US" altLang="ko-KR" dirty="0"/>
              <a:t>, **</a:t>
            </a:r>
            <a:r>
              <a:rPr lang="en-US" altLang="ko-KR" dirty="0" err="1"/>
              <a:t>kwargs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Add a subplot. Examples:</a:t>
            </a:r>
          </a:p>
          <a:p>
            <a:pPr lvl="3"/>
            <a:r>
              <a:rPr lang="en-US" altLang="ko-KR" dirty="0" err="1" smtClean="0"/>
              <a:t>fig.add_subplot</a:t>
            </a:r>
            <a:r>
              <a:rPr lang="en-US" altLang="ko-KR" dirty="0" smtClean="0"/>
              <a:t>(111</a:t>
            </a:r>
            <a:r>
              <a:rPr lang="en-US" altLang="ko-KR" dirty="0"/>
              <a:t>)</a:t>
            </a:r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smtClean="0"/>
              <a:t># </a:t>
            </a:r>
            <a:r>
              <a:rPr lang="en-US" altLang="ko-KR" dirty="0"/>
              <a:t>equivalent but more general</a:t>
            </a:r>
          </a:p>
          <a:p>
            <a:pPr lvl="3"/>
            <a:r>
              <a:rPr lang="en-US" altLang="ko-KR" dirty="0" err="1"/>
              <a:t>fig.add_subplot</a:t>
            </a:r>
            <a:r>
              <a:rPr lang="en-US" altLang="ko-KR" dirty="0"/>
              <a:t>(1,1,1)</a:t>
            </a:r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# add subplot with red background</a:t>
            </a:r>
          </a:p>
          <a:p>
            <a:pPr lvl="3"/>
            <a:r>
              <a:rPr lang="en-US" altLang="ko-KR" dirty="0" err="1"/>
              <a:t>fig.add_subplot</a:t>
            </a:r>
            <a:r>
              <a:rPr lang="en-US" altLang="ko-KR" dirty="0"/>
              <a:t>(212, </a:t>
            </a:r>
            <a:r>
              <a:rPr lang="en-US" altLang="ko-KR" dirty="0" err="1"/>
              <a:t>facecolor</a:t>
            </a:r>
            <a:r>
              <a:rPr lang="en-US" altLang="ko-KR" dirty="0"/>
              <a:t>='r')</a:t>
            </a:r>
          </a:p>
          <a:p>
            <a:pPr lvl="3"/>
            <a:endParaRPr lang="en-US" altLang="ko-KR" dirty="0"/>
          </a:p>
          <a:p>
            <a:pPr lvl="3"/>
            <a:r>
              <a:rPr lang="en-US" altLang="ko-KR" dirty="0"/>
              <a:t># add a polar subplot</a:t>
            </a:r>
          </a:p>
          <a:p>
            <a:pPr lvl="3"/>
            <a:r>
              <a:rPr lang="en-US" altLang="ko-KR" dirty="0" err="1"/>
              <a:t>fig.add_subplot</a:t>
            </a:r>
            <a:r>
              <a:rPr lang="en-US" altLang="ko-KR" dirty="0"/>
              <a:t>(111, projection='polar')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# add Subplot instance sub</a:t>
            </a:r>
          </a:p>
          <a:p>
            <a:pPr lvl="2"/>
            <a:r>
              <a:rPr lang="en-US" altLang="ko-KR" dirty="0" err="1"/>
              <a:t>fig.add_subplot</a:t>
            </a:r>
            <a:r>
              <a:rPr lang="en-US" altLang="ko-KR" dirty="0"/>
              <a:t>(sub)</a:t>
            </a:r>
          </a:p>
          <a:p>
            <a:pPr lvl="2"/>
            <a:r>
              <a:rPr lang="en-US" altLang="ko-KR" dirty="0" err="1"/>
              <a:t>kwargs</a:t>
            </a:r>
            <a:r>
              <a:rPr lang="en-US" altLang="ko-KR" dirty="0"/>
              <a:t> are legal Axes </a:t>
            </a:r>
            <a:r>
              <a:rPr lang="en-US" altLang="ko-KR" dirty="0" err="1"/>
              <a:t>kwargs</a:t>
            </a:r>
            <a:r>
              <a:rPr lang="en-US" altLang="ko-KR" dirty="0"/>
              <a:t> plus projection, which chooses a projection type for the axes. (For backward compatibility, polar=True may also be provided, which is equivalent to projection=’polar’). Valid values for projection are: [‘</a:t>
            </a:r>
            <a:r>
              <a:rPr lang="en-US" altLang="ko-KR" dirty="0" err="1"/>
              <a:t>aitoff</a:t>
            </a:r>
            <a:r>
              <a:rPr lang="en-US" altLang="ko-KR" dirty="0"/>
              <a:t>’, ‘hammer’, ‘lambert’, ‘</a:t>
            </a:r>
            <a:r>
              <a:rPr lang="en-US" altLang="ko-KR" dirty="0" err="1"/>
              <a:t>mollweide</a:t>
            </a:r>
            <a:r>
              <a:rPr lang="en-US" altLang="ko-KR" dirty="0"/>
              <a:t>’, ‘polar’, ‘rectilinear’]. Some of these projections support additional </a:t>
            </a:r>
            <a:r>
              <a:rPr lang="en-US" altLang="ko-KR" dirty="0" err="1"/>
              <a:t>kwargs</a:t>
            </a:r>
            <a:r>
              <a:rPr lang="en-US" altLang="ko-KR" dirty="0"/>
              <a:t>, which may be provided to </a:t>
            </a:r>
            <a:r>
              <a:rPr lang="en-US" altLang="ko-KR" dirty="0" err="1"/>
              <a:t>add_axes</a:t>
            </a:r>
            <a:r>
              <a:rPr lang="en-US" altLang="ko-KR" dirty="0"/>
              <a:t>().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The </a:t>
            </a:r>
            <a:r>
              <a:rPr lang="en-US" altLang="ko-KR" b="1" i="1" dirty="0">
                <a:solidFill>
                  <a:srgbClr val="FF0000"/>
                </a:solidFill>
              </a:rPr>
              <a:t>Axes</a:t>
            </a:r>
            <a:r>
              <a:rPr lang="en-US" altLang="ko-KR" dirty="0"/>
              <a:t> instance will be returned.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89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매뉴얼 참고</a:t>
            </a:r>
            <a:endParaRPr lang="en-US" altLang="ko-KR" dirty="0" smtClean="0"/>
          </a:p>
          <a:p>
            <a:pPr lvl="1"/>
            <a:r>
              <a:rPr lang="en-US" altLang="ko-KR" dirty="0"/>
              <a:t>http://matplotlib.org/api/figure_api.html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21" y="2165940"/>
            <a:ext cx="3868071" cy="419041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840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플롯</a:t>
            </a:r>
            <a:r>
              <a:rPr lang="en-US" altLang="ko-KR" dirty="0" smtClean="0"/>
              <a:t>(plot)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2573" y="1717800"/>
            <a:ext cx="3859427" cy="4616648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matplotlib.pyplot</a:t>
            </a:r>
            <a:r>
              <a:rPr lang="en-US" altLang="ko-KR" sz="1400" dirty="0"/>
              <a:t> as </a:t>
            </a:r>
            <a:r>
              <a:rPr lang="en-US" altLang="ko-KR" sz="1400" dirty="0" err="1"/>
              <a:t>plt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fig = </a:t>
            </a:r>
            <a:r>
              <a:rPr lang="en-US" altLang="ko-KR" sz="1400" dirty="0" err="1"/>
              <a:t>plt.figure</a:t>
            </a:r>
            <a:r>
              <a:rPr lang="en-US" altLang="ko-KR" sz="1400" dirty="0"/>
              <a:t>()</a:t>
            </a:r>
          </a:p>
          <a:p>
            <a:r>
              <a:rPr lang="en-US" altLang="ko-KR" sz="1400" dirty="0"/>
              <a:t>ax1 = </a:t>
            </a:r>
            <a:r>
              <a:rPr lang="en-US" altLang="ko-KR" sz="1400" dirty="0" err="1"/>
              <a:t>fig.add_subplot</a:t>
            </a:r>
            <a:r>
              <a:rPr lang="en-US" altLang="ko-KR" sz="1400" dirty="0"/>
              <a:t>(121)</a:t>
            </a:r>
          </a:p>
          <a:p>
            <a:r>
              <a:rPr lang="en-US" altLang="ko-KR" sz="1400" dirty="0"/>
              <a:t>ax2 = </a:t>
            </a:r>
            <a:r>
              <a:rPr lang="en-US" altLang="ko-KR" sz="1400" dirty="0" err="1"/>
              <a:t>fig.add_subplot</a:t>
            </a:r>
            <a:r>
              <a:rPr lang="en-US" altLang="ko-KR" sz="1400" dirty="0"/>
              <a:t>(222)</a:t>
            </a:r>
          </a:p>
          <a:p>
            <a:r>
              <a:rPr lang="en-US" altLang="ko-KR" sz="1400" dirty="0"/>
              <a:t>ax3 = </a:t>
            </a:r>
            <a:r>
              <a:rPr lang="en-US" altLang="ko-KR" sz="1400" dirty="0" err="1"/>
              <a:t>fig.add_subplot</a:t>
            </a:r>
            <a:r>
              <a:rPr lang="en-US" altLang="ko-KR" sz="1400" dirty="0"/>
              <a:t>(224)</a:t>
            </a:r>
          </a:p>
          <a:p>
            <a:endParaRPr lang="en-US" altLang="ko-KR" sz="1400" dirty="0"/>
          </a:p>
          <a:p>
            <a:r>
              <a:rPr lang="en-US" altLang="ko-KR" sz="1400" dirty="0"/>
              <a:t>x1=range(0,100)</a:t>
            </a:r>
          </a:p>
          <a:p>
            <a:r>
              <a:rPr lang="en-US" altLang="ko-KR" sz="1400" dirty="0"/>
              <a:t>y1=[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/2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x1]</a:t>
            </a:r>
          </a:p>
          <a:p>
            <a:endParaRPr lang="en-US" altLang="ko-KR" sz="1400" dirty="0"/>
          </a:p>
          <a:p>
            <a:r>
              <a:rPr lang="en-US" altLang="ko-KR" sz="1400" dirty="0"/>
              <a:t>x2=range(0,10)</a:t>
            </a:r>
          </a:p>
          <a:p>
            <a:r>
              <a:rPr lang="en-US" altLang="ko-KR" sz="1400" dirty="0"/>
              <a:t>y2=[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/2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x2]</a:t>
            </a:r>
          </a:p>
          <a:p>
            <a:endParaRPr lang="en-US" altLang="ko-KR" sz="1400" dirty="0"/>
          </a:p>
          <a:p>
            <a:r>
              <a:rPr lang="en-US" altLang="ko-KR" sz="1400" dirty="0"/>
              <a:t>x3=range(0,4)</a:t>
            </a:r>
          </a:p>
          <a:p>
            <a:r>
              <a:rPr lang="en-US" altLang="ko-KR" sz="1400" dirty="0"/>
              <a:t>y3=[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/2 for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in x3]</a:t>
            </a:r>
          </a:p>
          <a:p>
            <a:endParaRPr lang="en-US" altLang="ko-KR" sz="1400" dirty="0"/>
          </a:p>
          <a:p>
            <a:r>
              <a:rPr lang="en-US" altLang="ko-KR" sz="1400" dirty="0"/>
              <a:t>ax1.plot(x1,y1)</a:t>
            </a:r>
          </a:p>
          <a:p>
            <a:r>
              <a:rPr lang="en-US" altLang="ko-KR" sz="1400" dirty="0"/>
              <a:t>ax2.bar(x2,y2)</a:t>
            </a:r>
          </a:p>
          <a:p>
            <a:r>
              <a:rPr lang="en-US" altLang="ko-KR" sz="1400" dirty="0"/>
              <a:t>ax3.bar(x3,y3)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300" y="2133030"/>
            <a:ext cx="4349806" cy="378618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83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플롯</a:t>
            </a:r>
            <a:r>
              <a:rPr lang="en-US" altLang="ko-KR" dirty="0" smtClean="0"/>
              <a:t>(plot)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2573" y="1717800"/>
            <a:ext cx="3859427" cy="4893647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fig = </a:t>
            </a:r>
            <a:r>
              <a:rPr lang="en-US" altLang="ko-KR" sz="1200" dirty="0" err="1"/>
              <a:t>plt.figure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ax1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(121)</a:t>
            </a:r>
          </a:p>
          <a:p>
            <a:r>
              <a:rPr lang="en-US" altLang="ko-KR" sz="1200" dirty="0"/>
              <a:t>ax2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(222)</a:t>
            </a:r>
          </a:p>
          <a:p>
            <a:r>
              <a:rPr lang="en-US" altLang="ko-KR" sz="1200" dirty="0"/>
              <a:t>ax3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(224)</a:t>
            </a:r>
          </a:p>
          <a:p>
            <a:endParaRPr lang="en-US" altLang="ko-KR" sz="1200" dirty="0"/>
          </a:p>
          <a:p>
            <a:r>
              <a:rPr lang="en-US" altLang="ko-KR" sz="1200" dirty="0"/>
              <a:t>ax1.set_xlim([0,20])</a:t>
            </a:r>
          </a:p>
          <a:p>
            <a:r>
              <a:rPr lang="en-US" altLang="ko-KR" sz="1200" dirty="0"/>
              <a:t>ax1.set_ylim([0,100])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x2=range(0,10)</a:t>
            </a:r>
          </a:p>
          <a:p>
            <a:r>
              <a:rPr lang="en-US" altLang="ko-KR" sz="1200" dirty="0"/>
              <a:t>y2=[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/2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x2]</a:t>
            </a:r>
          </a:p>
          <a:p>
            <a:endParaRPr lang="en-US" altLang="ko-KR" sz="1200" dirty="0"/>
          </a:p>
          <a:p>
            <a:r>
              <a:rPr lang="en-US" altLang="ko-KR" sz="1200" dirty="0"/>
              <a:t>x3=range(0,4)</a:t>
            </a:r>
          </a:p>
          <a:p>
            <a:r>
              <a:rPr lang="en-US" altLang="ko-KR" sz="1200" dirty="0"/>
              <a:t>y3=[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/2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x3]</a:t>
            </a:r>
          </a:p>
          <a:p>
            <a:endParaRPr lang="en-US" altLang="ko-KR" sz="1200" dirty="0"/>
          </a:p>
          <a:p>
            <a:r>
              <a:rPr lang="en-US" altLang="ko-KR" sz="1200" dirty="0"/>
              <a:t>ax2.plot(x2,y2)</a:t>
            </a:r>
          </a:p>
          <a:p>
            <a:r>
              <a:rPr lang="en-US" altLang="ko-KR" sz="1200" dirty="0"/>
              <a:t>ax3.plot(x3,y3)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yList</a:t>
            </a:r>
            <a:r>
              <a:rPr lang="en-US" altLang="ko-KR" sz="1200" dirty="0"/>
              <a:t> = [0.1, 0.2, 0.3, 0.4, 0.5, 0.6, 0.7, 0.8, 0.9]</a:t>
            </a:r>
          </a:p>
          <a:p>
            <a:endParaRPr lang="en-US" altLang="ko-KR" sz="1200" dirty="0"/>
          </a:p>
          <a:p>
            <a:r>
              <a:rPr lang="en-US" altLang="ko-KR" sz="1200" dirty="0"/>
              <a:t>circle=</a:t>
            </a:r>
            <a:r>
              <a:rPr lang="en-US" altLang="ko-KR" sz="1200" dirty="0" err="1"/>
              <a:t>plt.Circle</a:t>
            </a:r>
            <a:r>
              <a:rPr lang="en-US" altLang="ko-KR" sz="1200" dirty="0"/>
              <a:t>((10,90), 1)</a:t>
            </a:r>
          </a:p>
          <a:p>
            <a:r>
              <a:rPr lang="en-US" altLang="ko-KR" sz="1200" dirty="0"/>
              <a:t>ax1.set_aspect('equal')</a:t>
            </a:r>
          </a:p>
          <a:p>
            <a:r>
              <a:rPr lang="en-US" altLang="ko-KR" sz="1200" dirty="0"/>
              <a:t>ax1.add_patch(circle)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170" y="2655060"/>
            <a:ext cx="4247700" cy="369731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89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플롯</a:t>
            </a:r>
            <a:r>
              <a:rPr lang="en-US" altLang="ko-KR" dirty="0" smtClean="0"/>
              <a:t>(plot) </a:t>
            </a:r>
            <a:r>
              <a:rPr lang="ko-KR" altLang="en-US" dirty="0" smtClean="0"/>
              <a:t>그래프 그리기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2573" y="1717800"/>
            <a:ext cx="3859427" cy="378565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fig = </a:t>
            </a:r>
            <a:r>
              <a:rPr lang="en-US" altLang="ko-KR" sz="1200" dirty="0" err="1"/>
              <a:t>plt.figure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ax1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(121)</a:t>
            </a:r>
          </a:p>
          <a:p>
            <a:r>
              <a:rPr lang="en-US" altLang="ko-KR" sz="1200" dirty="0"/>
              <a:t>ax2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(222)</a:t>
            </a:r>
          </a:p>
          <a:p>
            <a:r>
              <a:rPr lang="en-US" altLang="ko-KR" sz="1200" dirty="0"/>
              <a:t>ax3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(224)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maxY</a:t>
            </a:r>
            <a:r>
              <a:rPr lang="en-US" altLang="ko-KR" sz="1200" dirty="0"/>
              <a:t>=100</a:t>
            </a:r>
          </a:p>
          <a:p>
            <a:r>
              <a:rPr lang="en-US" altLang="ko-KR" sz="1200" dirty="0"/>
              <a:t>ax1.set_xlim([0,20])</a:t>
            </a:r>
          </a:p>
          <a:p>
            <a:r>
              <a:rPr lang="en-US" altLang="ko-KR" sz="1200" dirty="0"/>
              <a:t>ax1.set_ylim([0,maxY])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x2=range(0,10)</a:t>
            </a:r>
          </a:p>
          <a:p>
            <a:r>
              <a:rPr lang="en-US" altLang="ko-KR" sz="1200" dirty="0"/>
              <a:t>y2=[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/2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x2]</a:t>
            </a:r>
          </a:p>
          <a:p>
            <a:endParaRPr lang="en-US" altLang="ko-KR" sz="1200" dirty="0"/>
          </a:p>
          <a:p>
            <a:r>
              <a:rPr lang="en-US" altLang="ko-KR" sz="1200" dirty="0"/>
              <a:t>x3=range(0,4)</a:t>
            </a:r>
          </a:p>
          <a:p>
            <a:r>
              <a:rPr lang="en-US" altLang="ko-KR" sz="1200" dirty="0"/>
              <a:t>y3=[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/2 for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in x3]</a:t>
            </a:r>
          </a:p>
          <a:p>
            <a:endParaRPr lang="en-US" altLang="ko-KR" sz="1200" dirty="0"/>
          </a:p>
          <a:p>
            <a:r>
              <a:rPr lang="en-US" altLang="ko-KR" sz="1200" dirty="0"/>
              <a:t>ax2.plot(x2,y2)</a:t>
            </a:r>
          </a:p>
          <a:p>
            <a:r>
              <a:rPr lang="en-US" altLang="ko-KR" sz="1200" dirty="0"/>
              <a:t>ax3.plot(x3,y3)</a:t>
            </a:r>
          </a:p>
          <a:p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802526" y="1717800"/>
            <a:ext cx="3859427" cy="2862322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endParaRPr lang="en-US" altLang="ko-KR" sz="1200" dirty="0"/>
          </a:p>
          <a:p>
            <a:r>
              <a:rPr lang="en-US" altLang="ko-KR" sz="1200" dirty="0" err="1"/>
              <a:t>yPos</a:t>
            </a:r>
            <a:r>
              <a:rPr lang="en-US" altLang="ko-KR" sz="1200" dirty="0"/>
              <a:t> = 90</a:t>
            </a:r>
          </a:p>
          <a:p>
            <a:r>
              <a:rPr lang="en-US" altLang="ko-KR" sz="1200" dirty="0"/>
              <a:t>ax1.set_aspect('equal')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yPos</a:t>
            </a:r>
            <a:r>
              <a:rPr lang="en-US" altLang="ko-KR" sz="1200" dirty="0"/>
              <a:t> =[]</a:t>
            </a:r>
          </a:p>
          <a:p>
            <a:r>
              <a:rPr lang="en-US" altLang="ko-KR" sz="1200" dirty="0" err="1"/>
              <a:t>curY</a:t>
            </a:r>
            <a:r>
              <a:rPr lang="en-US" altLang="ko-KR" sz="1200" dirty="0"/>
              <a:t>=</a:t>
            </a:r>
            <a:r>
              <a:rPr lang="en-US" altLang="ko-KR" sz="1200" dirty="0" err="1"/>
              <a:t>maxY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while (</a:t>
            </a:r>
            <a:r>
              <a:rPr lang="en-US" altLang="ko-KR" sz="1200" dirty="0" err="1"/>
              <a:t>curY</a:t>
            </a:r>
            <a:r>
              <a:rPr lang="en-US" altLang="ko-KR" sz="1200" dirty="0"/>
              <a:t> &gt;= 0):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curY</a:t>
            </a:r>
            <a:r>
              <a:rPr lang="en-US" altLang="ko-KR" sz="1200" dirty="0"/>
              <a:t>=curY-10</a:t>
            </a:r>
          </a:p>
          <a:p>
            <a:r>
              <a:rPr lang="en-US" altLang="ko-KR" sz="1200" dirty="0"/>
              <a:t>    </a:t>
            </a:r>
            <a:r>
              <a:rPr lang="en-US" altLang="ko-KR" sz="1200" dirty="0" err="1"/>
              <a:t>yPos.append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curY</a:t>
            </a:r>
            <a:r>
              <a:rPr lang="en-US" altLang="ko-KR" sz="1200" dirty="0"/>
              <a:t>)</a:t>
            </a:r>
          </a:p>
          <a:p>
            <a:endParaRPr lang="en-US" altLang="ko-KR" sz="1200" dirty="0"/>
          </a:p>
          <a:p>
            <a:r>
              <a:rPr lang="en-US" altLang="ko-KR" sz="1200" dirty="0"/>
              <a:t>for j in </a:t>
            </a:r>
            <a:r>
              <a:rPr lang="en-US" altLang="ko-KR" sz="1200" dirty="0" err="1"/>
              <a:t>yPos</a:t>
            </a:r>
            <a:r>
              <a:rPr lang="en-US" altLang="ko-KR" sz="1200" dirty="0"/>
              <a:t>:</a:t>
            </a:r>
          </a:p>
          <a:p>
            <a:r>
              <a:rPr lang="en-US" altLang="ko-KR" sz="1200" dirty="0"/>
              <a:t>    circle=</a:t>
            </a:r>
            <a:r>
              <a:rPr lang="en-US" altLang="ko-KR" sz="1200" dirty="0" err="1"/>
              <a:t>plt.Circle</a:t>
            </a:r>
            <a:r>
              <a:rPr lang="en-US" altLang="ko-KR" sz="1200" dirty="0"/>
              <a:t>((10,j), 1)</a:t>
            </a:r>
          </a:p>
          <a:p>
            <a:r>
              <a:rPr lang="en-US" altLang="ko-KR" sz="1200" dirty="0"/>
              <a:t>    ax1.add_patch(circle)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83" y="4339927"/>
            <a:ext cx="2736070" cy="238154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27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입력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낙하시킬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높이 입력</a:t>
            </a:r>
            <a:endParaRPr lang="en-US" altLang="ko-KR" dirty="0" smtClean="0"/>
          </a:p>
          <a:p>
            <a:pPr lvl="1"/>
            <a:r>
              <a:rPr lang="en-US" altLang="ko-KR" dirty="0" err="1"/>
              <a:t>maxY</a:t>
            </a:r>
            <a:r>
              <a:rPr lang="en-US" altLang="ko-KR" dirty="0"/>
              <a:t>=</a:t>
            </a:r>
            <a:r>
              <a:rPr lang="en-US" altLang="ko-KR" dirty="0" err="1"/>
              <a:t>int</a:t>
            </a:r>
            <a:r>
              <a:rPr lang="en-US" altLang="ko-KR" dirty="0"/>
              <a:t>(input("Enter height: </a:t>
            </a:r>
            <a:r>
              <a:rPr lang="en-US" altLang="ko-KR" dirty="0" smtClean="0"/>
              <a:t>"))</a:t>
            </a:r>
          </a:p>
          <a:p>
            <a:pPr lvl="1"/>
            <a:endParaRPr lang="en-US" altLang="ko-KR" dirty="0"/>
          </a:p>
          <a:p>
            <a:r>
              <a:rPr lang="ko-KR" altLang="en-US" dirty="0" smtClean="0"/>
              <a:t>좌표축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Axes.set_xlim</a:t>
            </a:r>
            <a:r>
              <a:rPr lang="en-US" altLang="ko-KR" dirty="0"/>
              <a:t>, </a:t>
            </a:r>
            <a:r>
              <a:rPr lang="en-US" altLang="ko-KR" dirty="0" err="1" smtClean="0"/>
              <a:t>Axes.set_ylim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ax1.set_ylim</a:t>
            </a:r>
            <a:r>
              <a:rPr lang="en-US" altLang="ko-KR" dirty="0"/>
              <a:t>([0-r,maxY+r</a:t>
            </a:r>
            <a:r>
              <a:rPr lang="en-US" altLang="ko-KR" dirty="0" smtClean="0"/>
              <a:t>])</a:t>
            </a:r>
          </a:p>
          <a:p>
            <a:pPr lvl="1"/>
            <a:r>
              <a:rPr lang="en-US" altLang="ko-KR" dirty="0"/>
              <a:t>ax1.set_ylim([</a:t>
            </a:r>
            <a:r>
              <a:rPr lang="en-US" altLang="ko-KR" dirty="0" smtClean="0"/>
              <a:t>0,maxY])</a:t>
            </a:r>
            <a:r>
              <a:rPr lang="ko-KR" altLang="en-US" dirty="0" smtClean="0"/>
              <a:t>으로 해도 되지만 시각화를 위해서 </a:t>
            </a:r>
            <a:r>
              <a:rPr lang="ko-KR" altLang="en-US" dirty="0" err="1" smtClean="0"/>
              <a:t>맨위와</a:t>
            </a:r>
            <a:r>
              <a:rPr lang="ko-KR" altLang="en-US" dirty="0" smtClean="0"/>
              <a:t> 아래에 물체의 반지름 만큼을 더하고 빼준다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063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낙하 시간 계산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활용</a:t>
                </a:r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y: </a:t>
                </a:r>
                <a:r>
                  <a:rPr lang="ko-KR" altLang="en-US" dirty="0" smtClean="0"/>
                  <a:t>사용자 입력 값</a:t>
                </a:r>
                <a:r>
                  <a:rPr lang="en-US" altLang="ko-KR" dirty="0" smtClean="0"/>
                  <a:t>, g=9.81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 t </a:t>
                </a:r>
                <a:r>
                  <a:rPr lang="ko-KR" altLang="en-US" dirty="0" smtClean="0">
                    <a:sym typeface="Wingdings" panose="05000000000000000000" pitchFamily="2" charset="2"/>
                  </a:rPr>
                  <a:t>계산</a:t>
                </a:r>
                <a:endParaRPr lang="en-US" altLang="ko-KR" dirty="0"/>
              </a:p>
              <a:p>
                <a:pPr lvl="1"/>
                <a:r>
                  <a:rPr lang="en-US" altLang="ko-KR" dirty="0" smtClean="0"/>
                  <a:t>import math, </a:t>
                </a:r>
                <a:r>
                  <a:rPr lang="en-US" altLang="ko-KR" dirty="0" err="1" smtClean="0"/>
                  <a:t>math.sqrt</a:t>
                </a:r>
                <a:r>
                  <a:rPr lang="en-US" altLang="ko-KR" dirty="0" smtClean="0"/>
                  <a:t>() </a:t>
                </a:r>
                <a:r>
                  <a:rPr lang="ko-KR" altLang="en-US" dirty="0" smtClean="0"/>
                  <a:t>사용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ko-KR" altLang="en-US" dirty="0" smtClean="0"/>
                  <a:t>시간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거리 계산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활용</a:t>
                </a:r>
                <a:endParaRPr lang="en-US" altLang="ko-KR" dirty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시간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속도 계산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 활용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r>
                  <a:rPr lang="en-US" altLang="ko-KR" dirty="0" smtClean="0"/>
                  <a:t>0.02</a:t>
                </a:r>
                <a:r>
                  <a:rPr lang="ko-KR" altLang="en-US" dirty="0" smtClean="0"/>
                  <a:t>초마다 궤적 표시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99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계산식에 대한 그래프 출력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파이썬</a:t>
            </a:r>
            <a:r>
              <a:rPr lang="ko-KR" altLang="en-US" dirty="0" smtClean="0"/>
              <a:t> 모듈 </a:t>
            </a:r>
            <a:r>
              <a:rPr lang="en-US" altLang="ko-KR" dirty="0" err="1" smtClean="0"/>
              <a:t>numpy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linspace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2843808" y="6356350"/>
            <a:ext cx="3456384" cy="365125"/>
          </a:xfrm>
        </p:spPr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0173" y="2203708"/>
            <a:ext cx="3859427" cy="415498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import </a:t>
            </a:r>
            <a:r>
              <a:rPr lang="en-US" altLang="ko-KR" sz="1200" dirty="0" err="1"/>
              <a:t>matplotlib.pyplot</a:t>
            </a:r>
            <a:r>
              <a:rPr lang="en-US" altLang="ko-KR" sz="1200" dirty="0"/>
              <a:t> as </a:t>
            </a:r>
            <a:r>
              <a:rPr lang="en-US" altLang="ko-KR" sz="1200" dirty="0" err="1"/>
              <a:t>plt</a:t>
            </a:r>
            <a:endParaRPr lang="en-US" altLang="ko-KR" sz="1200" dirty="0"/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as np</a:t>
            </a:r>
          </a:p>
          <a:p>
            <a:endParaRPr lang="en-US" altLang="ko-KR" sz="1200" dirty="0"/>
          </a:p>
          <a:p>
            <a:r>
              <a:rPr lang="en-US" altLang="ko-KR" sz="1200" dirty="0"/>
              <a:t>fig = </a:t>
            </a:r>
            <a:r>
              <a:rPr lang="en-US" altLang="ko-KR" sz="1200" dirty="0" err="1"/>
              <a:t>plt.figure</a:t>
            </a:r>
            <a:r>
              <a:rPr lang="en-US" altLang="ko-KR" sz="1200" dirty="0"/>
              <a:t>()</a:t>
            </a:r>
          </a:p>
          <a:p>
            <a:r>
              <a:rPr lang="en-US" altLang="ko-KR" sz="1200" dirty="0"/>
              <a:t>ax1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(121)</a:t>
            </a:r>
          </a:p>
          <a:p>
            <a:r>
              <a:rPr lang="en-US" altLang="ko-KR" sz="1200" dirty="0"/>
              <a:t>ax2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(222)</a:t>
            </a:r>
          </a:p>
          <a:p>
            <a:r>
              <a:rPr lang="en-US" altLang="ko-KR" sz="1200" dirty="0"/>
              <a:t>ax3 = </a:t>
            </a:r>
            <a:r>
              <a:rPr lang="en-US" altLang="ko-KR" sz="1200" dirty="0" err="1"/>
              <a:t>fig.add_subplot</a:t>
            </a:r>
            <a:r>
              <a:rPr lang="en-US" altLang="ko-KR" sz="1200" dirty="0"/>
              <a:t>(224)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x2=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(0,10, 100)</a:t>
            </a:r>
          </a:p>
          <a:p>
            <a:r>
              <a:rPr lang="en-US" altLang="ko-KR" sz="1200" dirty="0"/>
              <a:t>y2=x2</a:t>
            </a:r>
          </a:p>
          <a:p>
            <a:r>
              <a:rPr lang="en-US" altLang="ko-KR" sz="1200" dirty="0"/>
              <a:t>ax2.set_ylabel('distance')</a:t>
            </a:r>
          </a:p>
          <a:p>
            <a:r>
              <a:rPr lang="en-US" altLang="ko-KR" sz="1200" dirty="0"/>
              <a:t>ax2.set_xlabel('time')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x3=</a:t>
            </a:r>
            <a:r>
              <a:rPr lang="en-US" altLang="ko-KR" sz="1200" dirty="0" err="1"/>
              <a:t>np.linspace</a:t>
            </a:r>
            <a:r>
              <a:rPr lang="en-US" altLang="ko-KR" sz="1200" dirty="0"/>
              <a:t>(0,10, 100)</a:t>
            </a:r>
          </a:p>
          <a:p>
            <a:r>
              <a:rPr lang="en-US" altLang="ko-KR" sz="1200" dirty="0"/>
              <a:t>y3=x3*x3</a:t>
            </a:r>
          </a:p>
          <a:p>
            <a:r>
              <a:rPr lang="en-US" altLang="ko-KR" sz="1200" dirty="0"/>
              <a:t>ax3.set_ylabel('velocity')</a:t>
            </a:r>
          </a:p>
          <a:p>
            <a:r>
              <a:rPr lang="en-US" altLang="ko-KR" sz="1200" dirty="0"/>
              <a:t>ax3.set_xlabel('time')</a:t>
            </a:r>
          </a:p>
          <a:p>
            <a:endParaRPr lang="en-US" altLang="ko-KR" sz="1200" dirty="0"/>
          </a:p>
          <a:p>
            <a:r>
              <a:rPr lang="en-US" altLang="ko-KR" sz="1200" dirty="0"/>
              <a:t>ax2.plot(x2,y2)</a:t>
            </a:r>
          </a:p>
          <a:p>
            <a:r>
              <a:rPr lang="en-US" altLang="ko-KR" sz="1200" dirty="0"/>
              <a:t>ax3.plot(x3,y3)</a:t>
            </a:r>
          </a:p>
          <a:p>
            <a:endParaRPr lang="en-US" altLang="ko-KR" sz="1200" dirty="0"/>
          </a:p>
          <a:p>
            <a:r>
              <a:rPr lang="en-US" altLang="ko-KR" sz="1200" dirty="0" err="1"/>
              <a:t>plt.show</a:t>
            </a:r>
            <a:r>
              <a:rPr lang="en-US" altLang="ko-KR" sz="1200" dirty="0"/>
              <a:t>()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320" y="2686282"/>
            <a:ext cx="4216400" cy="367006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3954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numpy.linspace</a:t>
            </a:r>
            <a:endParaRPr lang="en-US" altLang="ko-KR" dirty="0"/>
          </a:p>
          <a:p>
            <a:pPr lvl="1"/>
            <a:r>
              <a:rPr lang="en-US" altLang="ko-KR" dirty="0"/>
              <a:t>&gt;&gt;&gt; </a:t>
            </a:r>
            <a:r>
              <a:rPr lang="en-US" altLang="ko-KR" dirty="0" err="1"/>
              <a:t>np.linspace</a:t>
            </a:r>
            <a:r>
              <a:rPr lang="en-US" altLang="ko-KR" dirty="0"/>
              <a:t>(2.0, 3.0, </a:t>
            </a:r>
            <a:r>
              <a:rPr lang="en-US" altLang="ko-KR" dirty="0" err="1"/>
              <a:t>num</a:t>
            </a:r>
            <a:r>
              <a:rPr lang="en-US" altLang="ko-KR" dirty="0"/>
              <a:t>=5)</a:t>
            </a:r>
          </a:p>
          <a:p>
            <a:pPr lvl="1"/>
            <a:r>
              <a:rPr lang="en-US" altLang="ko-KR" dirty="0"/>
              <a:t>array([ 2.  ,  2.25,  2.5 ,  2.75,  3.  ])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&gt;&gt;&gt; </a:t>
            </a:r>
            <a:r>
              <a:rPr lang="en-US" altLang="ko-KR" dirty="0" err="1"/>
              <a:t>np.linspace</a:t>
            </a:r>
            <a:r>
              <a:rPr lang="en-US" altLang="ko-KR" dirty="0"/>
              <a:t>(2.0, 3.0, </a:t>
            </a:r>
            <a:r>
              <a:rPr lang="en-US" altLang="ko-KR" dirty="0" err="1"/>
              <a:t>num</a:t>
            </a:r>
            <a:r>
              <a:rPr lang="en-US" altLang="ko-KR" dirty="0"/>
              <a:t>=5, endpoint=False)</a:t>
            </a:r>
          </a:p>
          <a:p>
            <a:pPr lvl="1"/>
            <a:r>
              <a:rPr lang="en-US" altLang="ko-KR" dirty="0"/>
              <a:t>array([ 2. ,  2.2,  2.4,  2.6,  2.8</a:t>
            </a:r>
            <a:r>
              <a:rPr lang="en-US" altLang="ko-KR" dirty="0" smtClean="0"/>
              <a:t>])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927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표현 방법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화살표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표현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방향과 크기가 같으면 동일한 벡터임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pPr lvl="1"/>
                <a:r>
                  <a:rPr lang="ko-KR" altLang="en-US" dirty="0" smtClean="0"/>
                  <a:t>반대 방향 벡터는 </a:t>
                </a:r>
                <a:r>
                  <a:rPr lang="en-US" altLang="ko-KR" dirty="0" smtClean="0"/>
                  <a:t>`–’</a:t>
                </a:r>
                <a:r>
                  <a:rPr lang="ko-KR" altLang="en-US" dirty="0" smtClean="0"/>
                  <a:t>를 붙임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𝐵𝐴</m:t>
                        </m:r>
                      </m:e>
                    </m:acc>
                  </m:oMath>
                </a14:m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V="1">
            <a:off x="1643982" y="4217680"/>
            <a:ext cx="1360759" cy="95250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1850948" y="4513982"/>
            <a:ext cx="1360759" cy="952500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70363" y="39344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 smtClean="0"/>
              <a:t>방향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 rot="19495244">
            <a:off x="1977329" y="50575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 smtClean="0"/>
              <a:t>크기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164074" y="4462967"/>
            <a:ext cx="80585" cy="1004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1810654" y="5407443"/>
            <a:ext cx="80585" cy="100443"/>
          </a:xfrm>
          <a:prstGeom prst="straightConnector1">
            <a:avLst/>
          </a:prstGeom>
          <a:ln>
            <a:tailEnd type="non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3436" y="51170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 smtClean="0"/>
              <a:t>시점</a:t>
            </a:r>
            <a:endParaRPr lang="ko-KR" altLang="en-US" dirty="0"/>
          </a:p>
        </p:txBody>
      </p:sp>
      <p:pic>
        <p:nvPicPr>
          <p:cNvPr id="1026" name="Picture 2" descr="Notation for vectors in or out of a plane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622" y="5168718"/>
            <a:ext cx="1120416" cy="42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4448297" y="5784851"/>
            <a:ext cx="4602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 smtClean="0"/>
              <a:t>뚫고 들어가는</a:t>
            </a:r>
            <a:r>
              <a:rPr lang="en-US" altLang="ko-KR" dirty="0" smtClean="0"/>
              <a:t>(</a:t>
            </a:r>
            <a:r>
              <a:rPr lang="ko-KR" altLang="en-US" dirty="0" smtClean="0"/>
              <a:t>나오는</a:t>
            </a:r>
            <a:r>
              <a:rPr lang="en-US" altLang="ko-KR" dirty="0" smtClean="0"/>
              <a:t>)</a:t>
            </a:r>
            <a:r>
              <a:rPr lang="ko-KR" altLang="en-US" dirty="0" smtClean="0"/>
              <a:t> 벡터 </a:t>
            </a:r>
            <a:r>
              <a:rPr lang="en-US" altLang="ko-KR" dirty="0" smtClean="0"/>
              <a:t>(</a:t>
            </a:r>
            <a:r>
              <a:rPr lang="ko-KR" altLang="en-US" dirty="0" smtClean="0"/>
              <a:t>화살 모양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810695" y="4800848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A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2384693" y="3868443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53619" y="432804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AB = </a:t>
            </a:r>
            <a:r>
              <a:rPr lang="en-US" altLang="ko-KR" b="1" i="1" dirty="0" smtClean="0"/>
              <a:t>a</a:t>
            </a:r>
            <a:endParaRPr lang="ko-KR" altLang="en-US" b="1" i="1" dirty="0"/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1406077" y="4377796"/>
            <a:ext cx="2725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1830447" y="4435141"/>
            <a:ext cx="21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2504649" y="40216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ko-KR" altLang="en-US" dirty="0" smtClean="0"/>
              <a:t>종점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283404" y="3958891"/>
            <a:ext cx="1360759" cy="952500"/>
          </a:xfrm>
          <a:prstGeom prst="straightConnector1">
            <a:avLst/>
          </a:prstGeom>
          <a:ln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3548274" y="4830409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5122272" y="3898004"/>
            <a:ext cx="788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809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자유낙하</a:t>
            </a:r>
            <a:r>
              <a:rPr lang="en-US" altLang="ko-KR" dirty="0"/>
              <a:t> </a:t>
            </a:r>
            <a:r>
              <a:rPr lang="ko-KR" altLang="en-US" dirty="0"/>
              <a:t>프로그래밍 실습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numpy.linspace</a:t>
            </a:r>
            <a:endParaRPr lang="en-US" altLang="ko-KR" dirty="0"/>
          </a:p>
          <a:p>
            <a:pPr lvl="1"/>
            <a:r>
              <a:rPr lang="en-US" altLang="ko-KR" dirty="0" err="1" smtClean="0"/>
              <a:t>numpy.linspace</a:t>
            </a:r>
            <a:r>
              <a:rPr lang="en-US" altLang="ko-KR" dirty="0" smtClean="0"/>
              <a:t>(start</a:t>
            </a:r>
            <a:r>
              <a:rPr lang="en-US" altLang="ko-KR" dirty="0"/>
              <a:t>, stop, </a:t>
            </a:r>
            <a:r>
              <a:rPr lang="en-US" altLang="ko-KR" dirty="0" err="1"/>
              <a:t>num</a:t>
            </a:r>
            <a:r>
              <a:rPr lang="en-US" altLang="ko-KR" dirty="0"/>
              <a:t>=50, endpoint=True, </a:t>
            </a:r>
            <a:r>
              <a:rPr lang="en-US" altLang="ko-KR" dirty="0" err="1"/>
              <a:t>retstep</a:t>
            </a:r>
            <a:r>
              <a:rPr lang="en-US" altLang="ko-KR" dirty="0"/>
              <a:t>=False, </a:t>
            </a:r>
            <a:r>
              <a:rPr lang="en-US" altLang="ko-KR" dirty="0" err="1"/>
              <a:t>dtype</a:t>
            </a:r>
            <a:r>
              <a:rPr lang="en-US" altLang="ko-KR" dirty="0"/>
              <a:t>=None)[source]</a:t>
            </a:r>
          </a:p>
          <a:p>
            <a:pPr lvl="2"/>
            <a:r>
              <a:rPr lang="en-US" altLang="ko-KR" dirty="0"/>
              <a:t>Return evenly spaced numbers over a specified interval.</a:t>
            </a:r>
          </a:p>
          <a:p>
            <a:pPr lvl="2"/>
            <a:r>
              <a:rPr lang="en-US" altLang="ko-KR" dirty="0" smtClean="0"/>
              <a:t>Returns </a:t>
            </a:r>
            <a:r>
              <a:rPr lang="en-US" altLang="ko-KR" dirty="0" err="1"/>
              <a:t>num</a:t>
            </a:r>
            <a:r>
              <a:rPr lang="en-US" altLang="ko-KR" dirty="0"/>
              <a:t> evenly spaced samples, calculated over the interval [start, stop].</a:t>
            </a:r>
          </a:p>
          <a:p>
            <a:pPr lvl="2"/>
            <a:r>
              <a:rPr lang="en-US" altLang="ko-KR" dirty="0" smtClean="0"/>
              <a:t>The </a:t>
            </a:r>
            <a:r>
              <a:rPr lang="en-US" altLang="ko-KR" dirty="0"/>
              <a:t>endpoint of the interval can optionally be excluded.</a:t>
            </a:r>
          </a:p>
          <a:p>
            <a:pPr lvl="2"/>
            <a:r>
              <a:rPr lang="en-US" altLang="ko-KR" dirty="0" smtClean="0"/>
              <a:t>Parameters</a:t>
            </a:r>
            <a:r>
              <a:rPr lang="en-US" altLang="ko-KR" dirty="0"/>
              <a:t>:	</a:t>
            </a:r>
          </a:p>
          <a:p>
            <a:pPr lvl="3"/>
            <a:r>
              <a:rPr lang="en-US" altLang="ko-KR" dirty="0"/>
              <a:t>start : scalar</a:t>
            </a:r>
          </a:p>
          <a:p>
            <a:pPr lvl="4"/>
            <a:r>
              <a:rPr lang="en-US" altLang="ko-KR" dirty="0"/>
              <a:t>The starting value of the sequence.</a:t>
            </a:r>
          </a:p>
          <a:p>
            <a:pPr lvl="3"/>
            <a:r>
              <a:rPr lang="en-US" altLang="ko-KR" dirty="0"/>
              <a:t>stop : scalar</a:t>
            </a:r>
          </a:p>
          <a:p>
            <a:pPr lvl="4"/>
            <a:r>
              <a:rPr lang="en-US" altLang="ko-KR" dirty="0"/>
              <a:t>The end value of the sequence, unless endpoint is set to False. In that case, the sequence consists of all but the last of </a:t>
            </a:r>
            <a:r>
              <a:rPr lang="en-US" altLang="ko-KR" dirty="0" err="1"/>
              <a:t>num</a:t>
            </a:r>
            <a:r>
              <a:rPr lang="en-US" altLang="ko-KR" dirty="0"/>
              <a:t> + 1 evenly spaced samples, so that stop is excluded. Note that the step size changes when endpoint is False.</a:t>
            </a:r>
          </a:p>
          <a:p>
            <a:pPr lvl="3"/>
            <a:r>
              <a:rPr lang="en-US" altLang="ko-KR" dirty="0" err="1"/>
              <a:t>num</a:t>
            </a:r>
            <a:r>
              <a:rPr lang="en-US" altLang="ko-KR" dirty="0"/>
              <a:t> : </a:t>
            </a:r>
            <a:r>
              <a:rPr lang="en-US" altLang="ko-KR" dirty="0" err="1"/>
              <a:t>int</a:t>
            </a:r>
            <a:r>
              <a:rPr lang="en-US" altLang="ko-KR" dirty="0"/>
              <a:t>, optional</a:t>
            </a:r>
          </a:p>
          <a:p>
            <a:pPr lvl="4"/>
            <a:r>
              <a:rPr lang="en-US" altLang="ko-KR" dirty="0"/>
              <a:t>Number of samples to generate. Default is 50. Must be non-negative.</a:t>
            </a:r>
          </a:p>
          <a:p>
            <a:pPr lvl="3"/>
            <a:r>
              <a:rPr lang="en-US" altLang="ko-KR" dirty="0"/>
              <a:t>endpoint : bool, optional</a:t>
            </a:r>
          </a:p>
          <a:p>
            <a:pPr lvl="4"/>
            <a:r>
              <a:rPr lang="en-US" altLang="ko-KR" dirty="0"/>
              <a:t>If True, stop is the last sample. Otherwise, it is not included. Default is True.</a:t>
            </a:r>
          </a:p>
          <a:p>
            <a:pPr lvl="3"/>
            <a:r>
              <a:rPr lang="en-US" altLang="ko-KR" dirty="0" err="1"/>
              <a:t>retstep</a:t>
            </a:r>
            <a:r>
              <a:rPr lang="en-US" altLang="ko-KR" dirty="0"/>
              <a:t> : bool, optional</a:t>
            </a:r>
          </a:p>
          <a:p>
            <a:pPr lvl="4"/>
            <a:r>
              <a:rPr lang="en-US" altLang="ko-KR" dirty="0"/>
              <a:t>If True, return (samples, step), where step is the spacing between samples.</a:t>
            </a:r>
          </a:p>
          <a:p>
            <a:pPr lvl="3"/>
            <a:r>
              <a:rPr lang="en-US" altLang="ko-KR" dirty="0" err="1"/>
              <a:t>dtype</a:t>
            </a:r>
            <a:r>
              <a:rPr lang="en-US" altLang="ko-KR" dirty="0"/>
              <a:t> : </a:t>
            </a:r>
            <a:r>
              <a:rPr lang="en-US" altLang="ko-KR" dirty="0" err="1"/>
              <a:t>dtype</a:t>
            </a:r>
            <a:r>
              <a:rPr lang="en-US" altLang="ko-KR" dirty="0"/>
              <a:t>, optional</a:t>
            </a:r>
          </a:p>
          <a:p>
            <a:pPr lvl="4"/>
            <a:r>
              <a:rPr lang="en-US" altLang="ko-KR" dirty="0"/>
              <a:t>The type of the output array. If </a:t>
            </a:r>
            <a:r>
              <a:rPr lang="en-US" altLang="ko-KR" dirty="0" err="1"/>
              <a:t>dtype</a:t>
            </a:r>
            <a:r>
              <a:rPr lang="en-US" altLang="ko-KR" dirty="0"/>
              <a:t> is not given, infer the data type from the other input arguments.</a:t>
            </a:r>
          </a:p>
          <a:p>
            <a:pPr lvl="4"/>
            <a:r>
              <a:rPr lang="en-US" altLang="ko-KR" dirty="0"/>
              <a:t>New in version 1.9.0.</a:t>
            </a:r>
          </a:p>
          <a:p>
            <a:pPr lvl="2"/>
            <a:r>
              <a:rPr lang="en-US" altLang="ko-KR" dirty="0"/>
              <a:t>Returns:	</a:t>
            </a:r>
          </a:p>
          <a:p>
            <a:pPr lvl="3"/>
            <a:r>
              <a:rPr lang="en-US" altLang="ko-KR" dirty="0"/>
              <a:t>samples : </a:t>
            </a:r>
            <a:r>
              <a:rPr lang="en-US" altLang="ko-KR" dirty="0" err="1"/>
              <a:t>ndarray</a:t>
            </a:r>
            <a:endParaRPr lang="en-US" altLang="ko-KR" dirty="0"/>
          </a:p>
          <a:p>
            <a:pPr lvl="4"/>
            <a:r>
              <a:rPr lang="en-US" altLang="ko-KR" dirty="0"/>
              <a:t>There are </a:t>
            </a:r>
            <a:r>
              <a:rPr lang="en-US" altLang="ko-KR" dirty="0" err="1"/>
              <a:t>num</a:t>
            </a:r>
            <a:r>
              <a:rPr lang="en-US" altLang="ko-KR" dirty="0"/>
              <a:t> equally spaced samples in the closed interval [start, stop] or the half-open interval [start, stop) (depending on whether endpoint is True or False).</a:t>
            </a:r>
          </a:p>
          <a:p>
            <a:pPr lvl="3"/>
            <a:r>
              <a:rPr lang="en-US" altLang="ko-KR" dirty="0"/>
              <a:t>step : float, optional</a:t>
            </a:r>
          </a:p>
          <a:p>
            <a:pPr lvl="4"/>
            <a:r>
              <a:rPr lang="en-US" altLang="ko-KR" dirty="0"/>
              <a:t>Only returned if </a:t>
            </a:r>
            <a:r>
              <a:rPr lang="en-US" altLang="ko-KR" dirty="0" err="1"/>
              <a:t>retstep</a:t>
            </a:r>
            <a:r>
              <a:rPr lang="en-US" altLang="ko-KR" dirty="0"/>
              <a:t> is True</a:t>
            </a:r>
          </a:p>
          <a:p>
            <a:pPr lvl="4"/>
            <a:r>
              <a:rPr lang="en-US" altLang="ko-KR" dirty="0"/>
              <a:t>Size of spacing between samples.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3657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숙제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위로 던진 물체의 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아래에서 위로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 smtClean="0"/>
                  <a:t>의 속도로 물체를 던진 경우를 그래프로 표현하시오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네 개의 플롯을 사용해야 함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아래에서 위로 올라가는 물체 궤적 플롯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위에서 아래로 내려오는 물체 궤적 플롯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시간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변위 플롯</a:t>
                </a:r>
                <a:endParaRPr lang="en-US" altLang="ko-KR" dirty="0" smtClean="0"/>
              </a:p>
              <a:p>
                <a:pPr lvl="3"/>
                <a:r>
                  <a:rPr lang="ko-KR" altLang="en-US" dirty="0" smtClean="0"/>
                  <a:t>시간</a:t>
                </a:r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속도 플롯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힌트</a:t>
                </a:r>
                <a:endParaRPr lang="en-US" altLang="ko-KR" dirty="0"/>
              </a:p>
              <a:p>
                <a:pPr lvl="2"/>
                <a:r>
                  <a:rPr lang="ko-KR" altLang="en-US" dirty="0" smtClean="0"/>
                  <a:t>가속도</a:t>
                </a:r>
                <a:r>
                  <a:rPr lang="en-US" altLang="ko-KR" dirty="0" smtClean="0"/>
                  <a:t>=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marL="857250" lvl="2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402" y="2294364"/>
            <a:ext cx="2935573" cy="40691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968104" y="6363498"/>
            <a:ext cx="2685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심화 물리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한국과학창의재단</a:t>
            </a:r>
            <a:r>
              <a:rPr lang="en-US" altLang="ko-KR" sz="1100" dirty="0" smtClean="0"/>
              <a:t>, 2011</a:t>
            </a:r>
            <a:endParaRPr lang="ko-KR" altLang="en-US" sz="11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94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숙제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위로 던진 물체의 운동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 smtClean="0"/>
                  <a:t>=0</a:t>
                </a:r>
                <a:r>
                  <a:rPr lang="ko-KR" altLang="en-US" dirty="0" smtClean="0"/>
                  <a:t>에서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최고 높이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dirty="0" smtClean="0"/>
              </a:p>
              <a:p>
                <a:pPr marL="4572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06" y="3635089"/>
            <a:ext cx="7634788" cy="27212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04043" y="6325398"/>
            <a:ext cx="26853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 smtClean="0"/>
              <a:t>출처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심화 물리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한국과학창의재단</a:t>
            </a:r>
            <a:r>
              <a:rPr lang="en-US" altLang="ko-KR" sz="1100" dirty="0" smtClean="0"/>
              <a:t>, 2011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843" y="3799600"/>
            <a:ext cx="1132740" cy="6708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046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심화학습</a:t>
            </a:r>
            <a:r>
              <a:rPr lang="en-US" altLang="ko-KR" dirty="0" smtClean="0"/>
              <a:t>-</a:t>
            </a:r>
            <a:r>
              <a:rPr lang="ko-KR" altLang="en-US" dirty="0" smtClean="0"/>
              <a:t>포물선운동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포물선 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수평 방향에 대해 각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의 방향으로 비스듬히 던져 올린 공의 운동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28" y="2296198"/>
            <a:ext cx="7817344" cy="3696992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2785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심화학습</a:t>
            </a:r>
            <a:r>
              <a:rPr lang="en-US" altLang="ko-KR" dirty="0"/>
              <a:t>-</a:t>
            </a:r>
            <a:r>
              <a:rPr lang="ko-KR" altLang="en-US" dirty="0"/>
              <a:t>포물선운동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포물선 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수평 방향에 대해 각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의 방향으로 비스듬히 던져 올린 공의 운동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속도 벡터를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축 성분과 </a:t>
                </a:r>
                <a:r>
                  <a:rPr lang="en-US" altLang="ko-KR" dirty="0" smtClean="0"/>
                  <a:t>y</a:t>
                </a:r>
                <a:r>
                  <a:rPr lang="ko-KR" altLang="en-US" dirty="0" smtClean="0"/>
                  <a:t>축 성분으로 분해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축 방향은 등속운동</a:t>
                </a:r>
                <a:endParaRPr lang="en-US" altLang="ko-KR" dirty="0" smtClean="0"/>
              </a:p>
              <a:p>
                <a:pPr lvl="3"/>
                <a:r>
                  <a:rPr lang="en-US" altLang="ko-KR" dirty="0" smtClean="0"/>
                  <a:t>Y</a:t>
                </a:r>
                <a:r>
                  <a:rPr lang="ko-KR" altLang="en-US" dirty="0" smtClean="0"/>
                  <a:t>축 방향은 등가속운동 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가속도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ko-KR" dirty="0" smtClean="0"/>
                  <a:t>)</a:t>
                </a:r>
              </a:p>
              <a:p>
                <a:pPr lvl="2"/>
                <a:r>
                  <a:rPr lang="ko-KR" altLang="en-US" dirty="0" smtClean="0"/>
                  <a:t>가속도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초기속도</a:t>
                </a:r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 smtClean="0"/>
              </a:p>
              <a:p>
                <a:pPr lvl="2"/>
                <a:endParaRPr lang="en-US" altLang="ko-KR" dirty="0"/>
              </a:p>
              <a:p>
                <a:pPr lvl="2"/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축 방향 등속운동                                               </a:t>
                </a:r>
                <a:r>
                  <a:rPr lang="en-US" altLang="ko-KR" dirty="0" smtClean="0"/>
                  <a:t>y</a:t>
                </a:r>
                <a:r>
                  <a:rPr lang="ko-KR" altLang="en-US" dirty="0" smtClean="0"/>
                  <a:t>축 방향 등가속도운동                       </a:t>
                </a:r>
                <a:endParaRPr lang="en-US" altLang="ko-KR" dirty="0" smtClean="0"/>
              </a:p>
              <a:p>
                <a:pPr lvl="3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554" y="2589011"/>
            <a:ext cx="3397926" cy="16069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577" y="3318347"/>
            <a:ext cx="3346602" cy="8139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577" y="4717787"/>
            <a:ext cx="2537254" cy="131225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179" y="4680427"/>
            <a:ext cx="4088108" cy="1544396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96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심화학습</a:t>
            </a:r>
            <a:r>
              <a:rPr lang="en-US" altLang="ko-KR" dirty="0"/>
              <a:t>-</a:t>
            </a:r>
            <a:r>
              <a:rPr lang="ko-KR" altLang="en-US" dirty="0"/>
              <a:t>포물선운동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포물선 운동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최고 높이 시간 </a:t>
                </a:r>
                <a:r>
                  <a:rPr lang="en-US" altLang="ko-KR" dirty="0" smtClean="0"/>
                  <a:t>(</a:t>
                </a:r>
                <a:r>
                  <a:rPr lang="en-US" altLang="ko-KR" i="1" dirty="0" err="1" smtClean="0"/>
                  <a:t>v</a:t>
                </a:r>
                <a:r>
                  <a:rPr lang="en-US" altLang="ko-KR" i="1" baseline="-25000" dirty="0" err="1" smtClean="0"/>
                  <a:t>y</a:t>
                </a:r>
                <a:r>
                  <a:rPr lang="en-US" altLang="ko-KR" dirty="0" smtClean="0"/>
                  <a:t>=0)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최고점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높이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땅에 떨어지는 시간</a:t>
                </a:r>
                <a:endParaRPr lang="en-US" altLang="ko-KR" dirty="0" smtClean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축 방향으로 날아간 거리 </a:t>
                </a:r>
                <a:r>
                  <a:rPr lang="en-US" altLang="ko-KR" dirty="0" smtClean="0"/>
                  <a:t>(R)</a:t>
                </a:r>
              </a:p>
              <a:p>
                <a:pPr lvl="2"/>
                <a:r>
                  <a:rPr lang="en-US" altLang="ko-KR" b="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41" y="2092820"/>
            <a:ext cx="5116540" cy="2419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107" y="1977743"/>
            <a:ext cx="1424598" cy="61126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107" y="2956940"/>
            <a:ext cx="1199388" cy="5580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107" y="3998422"/>
            <a:ext cx="1632847" cy="6337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840" y="5031793"/>
            <a:ext cx="2400747" cy="2951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7085" y="5088577"/>
            <a:ext cx="2267924" cy="238334"/>
          </a:xfrm>
          <a:prstGeom prst="rect">
            <a:avLst/>
          </a:prstGeom>
        </p:spPr>
      </p:pic>
      <p:pic>
        <p:nvPicPr>
          <p:cNvPr id="4098" name="Picture 2" descr="Sine cosine plot.sv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5"/>
          <a:stretch/>
        </p:blipFill>
        <p:spPr bwMode="auto">
          <a:xfrm>
            <a:off x="7388496" y="4632129"/>
            <a:ext cx="1333585" cy="19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0464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심화학습</a:t>
            </a:r>
            <a:r>
              <a:rPr lang="en-US" altLang="ko-KR" dirty="0" smtClean="0"/>
              <a:t>-</a:t>
            </a:r>
            <a:r>
              <a:rPr lang="ko-KR" altLang="en-US" dirty="0" smtClean="0"/>
              <a:t>미분과 역학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운동하는 물체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 세 가지 벡터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위치   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속도   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V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가속도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54540" y="4826969"/>
            <a:ext cx="264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t</a:t>
            </a:r>
            <a:endParaRPr lang="ko-KR" altLang="en-US" b="1" i="1" dirty="0"/>
          </a:p>
        </p:txBody>
      </p:sp>
      <p:sp>
        <p:nvSpPr>
          <p:cNvPr id="32" name="직사각형 31"/>
          <p:cNvSpPr/>
          <p:nvPr/>
        </p:nvSpPr>
        <p:spPr>
          <a:xfrm>
            <a:off x="8060512" y="4679154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time</a:t>
            </a:r>
            <a:endParaRPr lang="ko-KR" altLang="en-US" b="1" i="1" dirty="0"/>
          </a:p>
        </p:txBody>
      </p:sp>
      <p:sp>
        <p:nvSpPr>
          <p:cNvPr id="7" name="오른쪽 화살표 6"/>
          <p:cNvSpPr/>
          <p:nvPr/>
        </p:nvSpPr>
        <p:spPr>
          <a:xfrm>
            <a:off x="718457" y="4457972"/>
            <a:ext cx="7654834" cy="16981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/>
              <p:cNvSpPr/>
              <p:nvPr/>
            </p:nvSpPr>
            <p:spPr>
              <a:xfrm>
                <a:off x="7033624" y="4826969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+∆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ko-KR" altLang="en-US" b="1" i="1" dirty="0"/>
              </a:p>
            </p:txBody>
          </p:sp>
        </mc:Choice>
        <mc:Fallback xmlns="">
          <p:sp>
            <p:nvSpPr>
              <p:cNvPr id="11" name="직사각형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624" y="4826969"/>
                <a:ext cx="84350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/>
              <p:cNvSpPr/>
              <p:nvPr/>
            </p:nvSpPr>
            <p:spPr>
              <a:xfrm>
                <a:off x="1322897" y="4813906"/>
                <a:ext cx="843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−∆</m:t>
                      </m:r>
                      <m:r>
                        <a:rPr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ko-KR" altLang="en-US" b="1" i="1" dirty="0"/>
              </a:p>
            </p:txBody>
          </p:sp>
        </mc:Choice>
        <mc:Fallback xmlns="">
          <p:sp>
            <p:nvSpPr>
              <p:cNvPr id="27" name="직사각형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897" y="4813906"/>
                <a:ext cx="84350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/>
          <p:cNvCxnSpPr/>
          <p:nvPr/>
        </p:nvCxnSpPr>
        <p:spPr>
          <a:xfrm flipV="1">
            <a:off x="1744647" y="4349110"/>
            <a:ext cx="0" cy="38205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직선 연결선 37"/>
          <p:cNvCxnSpPr/>
          <p:nvPr/>
        </p:nvCxnSpPr>
        <p:spPr>
          <a:xfrm flipV="1">
            <a:off x="4594771" y="4349110"/>
            <a:ext cx="0" cy="38205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7444895" y="4349110"/>
            <a:ext cx="0" cy="38205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44" name="Picture 2" descr="x-y grid 0 to +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269" y="1330082"/>
            <a:ext cx="2642710" cy="25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891936" y="3565445"/>
            <a:ext cx="266806" cy="2924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6367622" y="2748841"/>
            <a:ext cx="189164" cy="195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7127043" y="2198480"/>
            <a:ext cx="189164" cy="1956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화살표 연결선 47"/>
          <p:cNvCxnSpPr>
            <a:stCxn id="46" idx="7"/>
            <a:endCxn id="51" idx="3"/>
          </p:cNvCxnSpPr>
          <p:nvPr/>
        </p:nvCxnSpPr>
        <p:spPr>
          <a:xfrm flipV="1">
            <a:off x="6529084" y="2365509"/>
            <a:ext cx="625661" cy="411990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2308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심화학습</a:t>
            </a:r>
            <a:r>
              <a:rPr lang="en-US" altLang="ko-KR" dirty="0"/>
              <a:t>-</a:t>
            </a:r>
            <a:r>
              <a:rPr lang="ko-KR" altLang="en-US" dirty="0"/>
              <a:t>미분과 역학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운동하는 </a:t>
                </a:r>
                <a:r>
                  <a:rPr lang="ko-KR" altLang="en-US" dirty="0"/>
                  <a:t>물체</a:t>
                </a:r>
                <a:endParaRPr lang="en-US" altLang="ko-KR" dirty="0"/>
              </a:p>
              <a:p>
                <a:pPr lvl="1"/>
                <a:r>
                  <a:rPr lang="ko-KR" altLang="en-US" dirty="0" smtClean="0"/>
                  <a:t>벡터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변화</a:t>
                </a:r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fun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lvl="2"/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ko-KR" dirty="0" smtClean="0">
                  <a:ea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→0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+∆</m:t>
                                </m:r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fun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′′(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dirty="0" smtClean="0"/>
                  <a:t> 방향에 대해서도 동일한 계산식 유도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44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심화학습</a:t>
            </a:r>
            <a:r>
              <a:rPr lang="en-US" altLang="ko-KR" dirty="0"/>
              <a:t>-</a:t>
            </a:r>
            <a:r>
              <a:rPr lang="ko-KR" altLang="en-US" dirty="0"/>
              <a:t>미분과 역학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수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치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석</m:t>
                    </m:r>
                  </m:oMath>
                </a14:m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주어진 계산식의 이론적 해를 구하지 못하는 경우 발생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컴퓨터를 이용하여 매우 유사한 해를 구할 수 있음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가 포함된 계산식을 세우고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dirty="0" smtClean="0"/>
                  <a:t>를 작은 값으로 입력함으로써 실제 값과 유사한 값을 얻을 수 있음</a:t>
                </a:r>
                <a:endParaRPr lang="en-US" altLang="ko-KR" dirty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)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 dirty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dirty="0" smtClean="0"/>
                  <a:t> 미분을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못한다고 가정</a:t>
                </a:r>
                <a:r>
                  <a:rPr lang="en-US" altLang="ko-KR" dirty="0" smtClean="0"/>
                  <a:t>.</a:t>
                </a:r>
              </a:p>
              <a:p>
                <a:pPr lvl="2"/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미분의 정의를 이용하여 계산식 생성</a:t>
                </a:r>
                <a:endParaRPr lang="en-US" altLang="ko-KR" dirty="0" smtClean="0"/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+∆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46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심화학습</a:t>
            </a:r>
            <a:r>
              <a:rPr lang="en-US" altLang="ko-KR" dirty="0"/>
              <a:t>-</a:t>
            </a:r>
            <a:r>
              <a:rPr lang="ko-KR" altLang="en-US" dirty="0"/>
              <a:t>미분과 역학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실습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특정한 </a:t>
                </a:r>
                <a:r>
                  <a:rPr lang="en-US" altLang="ko-KR" dirty="0" smtClean="0"/>
                  <a:t>x</a:t>
                </a:r>
                <a:r>
                  <a:rPr lang="ko-KR" altLang="en-US" dirty="0" smtClean="0"/>
                  <a:t>값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예</a:t>
                </a:r>
                <a:r>
                  <a:rPr lang="en-US" altLang="ko-KR" dirty="0" smtClean="0"/>
                  <a:t>: x=10)</a:t>
                </a:r>
                <a:r>
                  <a:rPr lang="ko-KR" altLang="en-US" dirty="0" smtClean="0"/>
                  <a:t>에 대하여 </a:t>
                </a:r>
                <a:r>
                  <a:rPr lang="ko-KR" altLang="en-US" dirty="0" err="1" smtClean="0"/>
                  <a:t>반복문을</a:t>
                </a:r>
                <a:r>
                  <a:rPr lang="ko-KR" altLang="en-US" dirty="0" smtClean="0"/>
                  <a:t> 사용하여 다양한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 smtClean="0"/>
                  <a:t>를 대입했을 때 생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성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되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dirty="0" smtClean="0"/>
                  <a:t>값을 구하고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정확한 미분 함수인 </a:t>
                </a:r>
                <a:r>
                  <a:rPr lang="en-US" altLang="ko-KR" dirty="0" smtClean="0"/>
                  <a:t>y=2x</a:t>
                </a:r>
                <a:r>
                  <a:rPr lang="ko-KR" altLang="en-US" dirty="0"/>
                  <a:t>의</a:t>
                </a:r>
                <a:r>
                  <a:rPr lang="ko-KR" altLang="en-US" dirty="0" smtClean="0"/>
                  <a:t> 값과 비교하시오</a:t>
                </a:r>
                <a:r>
                  <a:rPr lang="en-US" altLang="ko-KR" dirty="0" smtClean="0"/>
                  <a:t>.</a:t>
                </a:r>
              </a:p>
              <a:p>
                <a:pPr lvl="1"/>
                <a:r>
                  <a:rPr lang="en-US" altLang="ko-KR" dirty="0" smtClean="0"/>
                  <a:t>x=10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1, 0.1, 0.01, 0.001, 0.0001, 0.00001</m:t>
                        </m:r>
                      </m:e>
                    </m:d>
                  </m:oMath>
                </a14:m>
                <a:endParaRPr lang="en-US" altLang="ko-KR" b="0" dirty="0" smtClean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가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작아질 때의 장점과 단점은</a:t>
                </a:r>
                <a:r>
                  <a:rPr lang="en-US" altLang="ko-KR" dirty="0" smtClean="0"/>
                  <a:t>?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 r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7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좌표와 벡터</a:t>
                </a:r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A(1, 2), B(4, 5)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𝑂𝐴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1,2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=(4,5)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,5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=(3,3)</m:t>
                    </m:r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dirty="0" smtClean="0"/>
                  <a:t>A</a:t>
                </a:r>
                <a:r>
                  <a:rPr lang="ko-KR" altLang="en-US" dirty="0" smtClean="0"/>
                  <a:t>를</a:t>
                </a:r>
                <a:r>
                  <a:rPr lang="en-US" altLang="ko-KR" dirty="0" smtClean="0"/>
                  <a:t> O</a:t>
                </a:r>
                <a:r>
                  <a:rPr lang="ko-KR" altLang="en-US" dirty="0" smtClean="0"/>
                  <a:t>으로 평형 이동할 때 </a:t>
                </a:r>
                <a:r>
                  <a:rPr lang="en-US" altLang="ko-KR" dirty="0" smtClean="0"/>
                  <a:t>B</a:t>
                </a:r>
                <a:r>
                  <a:rPr lang="ko-KR" altLang="en-US" dirty="0" smtClean="0"/>
                  <a:t>의 값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종점 좌표에서 시점 좌표를 뺌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</m:oMath>
                </a14:m>
                <a:r>
                  <a:rPr lang="ko-KR" altLang="en-US" dirty="0" smtClean="0"/>
                  <a:t>의 크기</a:t>
                </a:r>
                <a:r>
                  <a:rPr lang="en-US" altLang="ko-KR" dirty="0" smtClean="0"/>
                  <a:t>: </a:t>
                </a:r>
                <a:r>
                  <a:rPr lang="ko-KR" altLang="en-US" dirty="0" smtClean="0"/>
                  <a:t>노름</a:t>
                </a:r>
                <a:r>
                  <a:rPr lang="en-US" altLang="ko-KR" dirty="0" smtClean="0"/>
                  <a:t>(norm)</a:t>
                </a:r>
              </a:p>
              <a:p>
                <a:pPr lvl="2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𝐴𝐵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18</m:t>
                        </m:r>
                      </m:e>
                    </m:rad>
                  </m:oMath>
                </a14:m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en-US" altLang="ko-KR" dirty="0" smtClean="0"/>
                  <a:t>C(4,1), D(7,4) </a:t>
                </a:r>
                <a:r>
                  <a:rPr lang="en-US" altLang="ko-KR" dirty="0" smtClean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=(3,3)</m:t>
                    </m:r>
                  </m:oMath>
                </a14:m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𝐶𝐷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위치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벡터 동일</a:t>
                </a:r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706909" y="3599935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flipV="1">
            <a:off x="6532610" y="3893805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V="1">
            <a:off x="5404022" y="4423170"/>
            <a:ext cx="302887" cy="571264"/>
          </a:xfrm>
          <a:prstGeom prst="straightConnector1">
            <a:avLst/>
          </a:prstGeom>
          <a:ln w="19050">
            <a:prstDash val="sysDot"/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5412260" y="3616411"/>
            <a:ext cx="1128588" cy="1394499"/>
          </a:xfrm>
          <a:prstGeom prst="straightConnector1">
            <a:avLst/>
          </a:prstGeom>
          <a:ln w="19050">
            <a:prstDash val="sysDot"/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404022" y="4206092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A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468886" y="3386082"/>
            <a:ext cx="31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7313151" y="3650458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6269311" y="4591055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6881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matplotlib.org/users/pyplot_tutorial.html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jakevdp.github.io/blog/2012/08/18/matplotlib-animation-tutorial/</a:t>
            </a:r>
            <a:endParaRPr lang="en-US" altLang="ko-KR" dirty="0" smtClean="0"/>
          </a:p>
          <a:p>
            <a:r>
              <a:rPr lang="en-US" altLang="ko-KR" dirty="0">
                <a:hlinkClick r:id="rId4"/>
              </a:rPr>
              <a:t>http://</a:t>
            </a:r>
            <a:r>
              <a:rPr lang="en-US" altLang="ko-KR" dirty="0" smtClean="0">
                <a:hlinkClick r:id="rId4"/>
              </a:rPr>
              <a:t>comput-physics.blogspot.com/2011/06/simulation-free-fall-of-body.html</a:t>
            </a:r>
            <a:endParaRPr lang="en-US" altLang="ko-KR" dirty="0" smtClean="0"/>
          </a:p>
          <a:p>
            <a:r>
              <a:rPr lang="en-US" altLang="ko-KR" dirty="0">
                <a:hlinkClick r:id="rId5"/>
              </a:rPr>
              <a:t>http://</a:t>
            </a:r>
            <a:r>
              <a:rPr lang="en-US" altLang="ko-KR" dirty="0" smtClean="0">
                <a:hlinkClick r:id="rId5"/>
              </a:rPr>
              <a:t>pinkwink.kr/972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devluna.blogspot.com/2016/07/doing-math-with-python-chapter-06.html</a:t>
            </a:r>
            <a:endParaRPr lang="en-US" altLang="ko-KR" dirty="0" smtClean="0"/>
          </a:p>
          <a:p>
            <a:r>
              <a:rPr lang="ko-KR" altLang="en-US" dirty="0"/>
              <a:t>심화 물리</a:t>
            </a:r>
            <a:r>
              <a:rPr lang="en-US" altLang="ko-KR" dirty="0"/>
              <a:t>, </a:t>
            </a:r>
            <a:r>
              <a:rPr lang="ko-KR" altLang="en-US" dirty="0"/>
              <a:t>한국과학창의재단</a:t>
            </a:r>
            <a:r>
              <a:rPr lang="en-US" altLang="ko-KR" dirty="0"/>
              <a:t>, 2011</a:t>
            </a:r>
            <a:endParaRPr lang="ko-KR" altLang="en-US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9346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By </a:t>
            </a:r>
            <a:r>
              <a:rPr lang="ko-KR" altLang="en-US" dirty="0" smtClean="0"/>
              <a:t>윤명근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mtClean="0"/>
              <a:t>2D N-Body </a:t>
            </a:r>
            <a:r>
              <a:rPr lang="en-US" altLang="ko-KR" dirty="0" smtClean="0"/>
              <a:t>Problem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만유인력의 법칙</a:t>
            </a:r>
            <a:endParaRPr lang="en-US" altLang="ko-KR" dirty="0"/>
          </a:p>
          <a:p>
            <a:r>
              <a:rPr lang="en-US" altLang="ko-KR" dirty="0" smtClean="0"/>
              <a:t>N-body</a:t>
            </a:r>
          </a:p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endParaRPr lang="en-US" altLang="ko-KR" dirty="0" smtClean="0"/>
          </a:p>
          <a:p>
            <a:r>
              <a:rPr lang="en-US" altLang="ko-KR" dirty="0" err="1" smtClean="0"/>
              <a:t>calcAccelFromOtherBody</a:t>
            </a:r>
            <a:r>
              <a:rPr lang="en-US" altLang="ko-KR" dirty="0" smtClean="0"/>
              <a:t>() </a:t>
            </a:r>
            <a:r>
              <a:rPr lang="ko-KR" altLang="en-US" dirty="0" smtClean="0"/>
              <a:t>구현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5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만유인력의 법칙</a:t>
            </a:r>
            <a:r>
              <a:rPr lang="en-US" altLang="ko-KR" dirty="0" smtClean="0"/>
              <a:t>(Law of Universal Gravity)</a:t>
            </a:r>
          </a:p>
          <a:p>
            <a:pPr lvl="1"/>
            <a:r>
              <a:rPr lang="ko-KR" altLang="en-US" dirty="0" smtClean="0"/>
              <a:t>질량을 가진 물체 사이의 </a:t>
            </a:r>
            <a:r>
              <a:rPr lang="ko-KR" altLang="en-US" dirty="0" err="1" smtClean="0"/>
              <a:t>중력끌림을</a:t>
            </a:r>
            <a:r>
              <a:rPr lang="ko-KR" altLang="en-US" dirty="0" smtClean="0"/>
              <a:t> 기술하는 물리학 법칙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아이작</a:t>
            </a:r>
            <a:r>
              <a:rPr lang="ko-KR" altLang="en-US" dirty="0" smtClean="0"/>
              <a:t> 뉴턴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Issac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Newton)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&lt;</a:t>
            </a:r>
            <a:r>
              <a:rPr lang="ko-KR" altLang="en-US" dirty="0" err="1" smtClean="0"/>
              <a:t>프린키피아</a:t>
            </a:r>
            <a:r>
              <a:rPr lang="en-US" altLang="ko-KR" dirty="0" smtClean="0"/>
              <a:t>(Principia)&gt;(1687</a:t>
            </a:r>
            <a:r>
              <a:rPr lang="ko-KR" altLang="en-US" dirty="0" smtClean="0"/>
              <a:t>년 발표 논문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통해 처음 소개된 법칙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점질량은</a:t>
            </a:r>
            <a:r>
              <a:rPr lang="ko-KR" altLang="en-US" dirty="0" smtClean="0"/>
              <a:t> 두 점을 가로지르는 선을 따라 다른 모든 </a:t>
            </a:r>
            <a:r>
              <a:rPr lang="ko-KR" altLang="en-US" dirty="0" err="1" smtClean="0"/>
              <a:t>점질량을</a:t>
            </a:r>
            <a:r>
              <a:rPr lang="ko-KR" altLang="en-US" dirty="0" smtClean="0"/>
              <a:t> 힘으로 끌어당김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힘은 두 상호작용하는 </a:t>
            </a:r>
            <a:r>
              <a:rPr lang="ko-KR" altLang="en-US" dirty="0" err="1" smtClean="0"/>
              <a:t>점질량</a:t>
            </a:r>
            <a:r>
              <a:rPr lang="ko-KR" altLang="en-US" dirty="0" smtClean="0"/>
              <a:t> 사이의 질량의 곱에 비례하며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두 </a:t>
            </a:r>
            <a:r>
              <a:rPr lang="ko-KR" altLang="en-US" dirty="0" err="1" smtClean="0"/>
              <a:t>점질량</a:t>
            </a:r>
            <a:r>
              <a:rPr lang="ko-KR" altLang="en-US" dirty="0" smtClean="0"/>
              <a:t> 사이의 거리의 제곱에 반비례함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이 법칙을 운동의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</a:t>
            </a:r>
            <a:r>
              <a:rPr lang="en-US" altLang="ko-KR" dirty="0" smtClean="0"/>
              <a:t>2</a:t>
            </a:r>
            <a:r>
              <a:rPr lang="ko-KR" altLang="en-US" dirty="0" smtClean="0"/>
              <a:t>법칙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가속도의 법칙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활용해 행성의 가속도를 구함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행성의 궤도 뿐만 아니라 달의 세차 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혜성 운동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빛의 </a:t>
            </a:r>
            <a:r>
              <a:rPr lang="ko-KR" altLang="en-US" dirty="0" err="1" smtClean="0"/>
              <a:t>굴절등에도</a:t>
            </a:r>
            <a:r>
              <a:rPr lang="ko-KR" altLang="en-US" dirty="0" smtClean="0"/>
              <a:t> 적용되는 힘이 하나임을 인식함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때문에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만유인력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이라 부르게 됨</a:t>
            </a:r>
            <a:r>
              <a:rPr lang="en-US" altLang="ko-KR" dirty="0" smtClean="0"/>
              <a:t>.</a:t>
            </a:r>
            <a:r>
              <a:rPr lang="en-US" altLang="ko-KR" dirty="0"/>
              <a:t>	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88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만유인력 수식</a:t>
            </a:r>
            <a:r>
              <a:rPr lang="en-US" altLang="ko-KR" dirty="0" smtClean="0"/>
              <a:t>.</a:t>
            </a:r>
            <a:r>
              <a:rPr lang="en-US" altLang="ko-KR" dirty="0"/>
              <a:t>	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타원 4"/>
              <p:cNvSpPr/>
              <p:nvPr/>
            </p:nvSpPr>
            <p:spPr>
              <a:xfrm>
                <a:off x="1345208" y="2182428"/>
                <a:ext cx="1498600" cy="149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5" name="타원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208" y="2182428"/>
                <a:ext cx="1498600" cy="149860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타원 6"/>
              <p:cNvSpPr/>
              <p:nvPr/>
            </p:nvSpPr>
            <p:spPr>
              <a:xfrm>
                <a:off x="6300192" y="2182428"/>
                <a:ext cx="1498600" cy="14986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7" name="타원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2182428"/>
                <a:ext cx="1498600" cy="14986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화살표 연결선 8"/>
          <p:cNvCxnSpPr>
            <a:stCxn id="5" idx="6"/>
          </p:cNvCxnSpPr>
          <p:nvPr/>
        </p:nvCxnSpPr>
        <p:spPr>
          <a:xfrm>
            <a:off x="2843808" y="2931728"/>
            <a:ext cx="11629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025833" y="2244436"/>
                <a:ext cx="723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833" y="2244436"/>
                <a:ext cx="72320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직선 화살표 연결선 10"/>
          <p:cNvCxnSpPr/>
          <p:nvPr/>
        </p:nvCxnSpPr>
        <p:spPr>
          <a:xfrm flipH="1">
            <a:off x="5169662" y="2931728"/>
            <a:ext cx="113053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19290" y="2244436"/>
                <a:ext cx="723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90" y="2244436"/>
                <a:ext cx="72320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그룹 24"/>
          <p:cNvGrpSpPr/>
          <p:nvPr/>
        </p:nvGrpSpPr>
        <p:grpSpPr>
          <a:xfrm>
            <a:off x="2094508" y="3629828"/>
            <a:ext cx="4962998" cy="764113"/>
            <a:chOff x="2094508" y="3629829"/>
            <a:chExt cx="4962998" cy="1075176"/>
          </a:xfrm>
        </p:grpSpPr>
        <p:cxnSp>
          <p:nvCxnSpPr>
            <p:cNvPr id="15" name="직선 화살표 연결선 14"/>
            <p:cNvCxnSpPr/>
            <p:nvPr/>
          </p:nvCxnSpPr>
          <p:spPr>
            <a:xfrm>
              <a:off x="2111433" y="4705004"/>
              <a:ext cx="4946073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>
              <a:stCxn id="5" idx="4"/>
            </p:cNvCxnSpPr>
            <p:nvPr/>
          </p:nvCxnSpPr>
          <p:spPr>
            <a:xfrm>
              <a:off x="2094508" y="3701871"/>
              <a:ext cx="16925" cy="10031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flipH="1">
              <a:off x="7049492" y="3629829"/>
              <a:ext cx="8014" cy="10751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222866" y="3910536"/>
                  <a:ext cx="723207" cy="609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2866" y="3910536"/>
                  <a:ext cx="723207" cy="6093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088606" y="4975329"/>
                <a:ext cx="2991726" cy="707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606" y="4975329"/>
                <a:ext cx="2991726" cy="707694"/>
              </a:xfrm>
              <a:prstGeom prst="rect">
                <a:avLst/>
              </a:prstGeom>
              <a:blipFill>
                <a:blip r:embed="rId7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3834458" y="5829992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 </a:t>
            </a:r>
            <a:r>
              <a:rPr lang="en-US" altLang="ko-KR" smtClean="0"/>
              <a:t>: </a:t>
            </a:r>
            <a:r>
              <a:rPr lang="ko-KR" altLang="en-US" dirty="0" smtClean="0"/>
              <a:t>중력 상수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21" y="2224087"/>
            <a:ext cx="4962525" cy="4314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차원 만유인력 값 구하기</a:t>
            </a:r>
            <a:r>
              <a:rPr lang="en-US" altLang="ko-KR" dirty="0" smtClean="0"/>
              <a:t>.</a:t>
            </a:r>
          </a:p>
          <a:p>
            <a:r>
              <a:rPr lang="en-US" altLang="ko-KR" dirty="0"/>
              <a:t>http://yjh-phys.tistory.com/1452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국민대학교 컴퓨터공학부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0899" y="1267901"/>
            <a:ext cx="8640960" cy="4824536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만유인력 수식</a:t>
            </a:r>
            <a:r>
              <a:rPr lang="en-US" altLang="ko-KR" dirty="0" smtClean="0"/>
              <a:t>.</a:t>
            </a:r>
            <a:r>
              <a:rPr lang="en-US" altLang="ko-KR" dirty="0"/>
              <a:t>	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국민대학교 컴퓨터공학부</a:t>
            </a:r>
            <a:endParaRPr lang="ko-KR" altLang="en-US" dirty="0"/>
          </a:p>
        </p:txBody>
      </p:sp>
      <p:grpSp>
        <p:nvGrpSpPr>
          <p:cNvPr id="40" name="그룹 39"/>
          <p:cNvGrpSpPr/>
          <p:nvPr/>
        </p:nvGrpSpPr>
        <p:grpSpPr>
          <a:xfrm>
            <a:off x="1578087" y="1208398"/>
            <a:ext cx="5462794" cy="3095152"/>
            <a:chOff x="726779" y="2512060"/>
            <a:chExt cx="4791867" cy="2650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타원 17"/>
                <p:cNvSpPr/>
                <p:nvPr/>
              </p:nvSpPr>
              <p:spPr>
                <a:xfrm>
                  <a:off x="726779" y="4381441"/>
                  <a:ext cx="781563" cy="781563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18" name="타원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779" y="4381441"/>
                  <a:ext cx="781563" cy="781563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/>
                <p:cNvSpPr/>
                <p:nvPr/>
              </p:nvSpPr>
              <p:spPr>
                <a:xfrm>
                  <a:off x="4650064" y="2512060"/>
                  <a:ext cx="749300" cy="7493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20" name="타원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0064" y="2512060"/>
                  <a:ext cx="749300" cy="7493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직선 화살표 연결선 21"/>
            <p:cNvCxnSpPr/>
            <p:nvPr/>
          </p:nvCxnSpPr>
          <p:spPr>
            <a:xfrm flipV="1">
              <a:off x="1465245" y="4009404"/>
              <a:ext cx="1180038" cy="61968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1548703" y="3624327"/>
                  <a:ext cx="72320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8703" y="3624327"/>
                  <a:ext cx="723207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직선 화살표 연결선 23"/>
            <p:cNvCxnSpPr/>
            <p:nvPr/>
          </p:nvCxnSpPr>
          <p:spPr>
            <a:xfrm rot="20090424" flipH="1">
              <a:off x="3644251" y="3274678"/>
              <a:ext cx="113053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3624573" y="2649284"/>
                  <a:ext cx="72320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ko-KR" altLang="en-US" sz="30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4573" y="2649284"/>
                  <a:ext cx="723207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그룹 27"/>
            <p:cNvGrpSpPr/>
            <p:nvPr/>
          </p:nvGrpSpPr>
          <p:grpSpPr>
            <a:xfrm rot="20090424">
              <a:off x="1058779" y="4127106"/>
              <a:ext cx="4459867" cy="764113"/>
              <a:chOff x="2007026" y="3629829"/>
              <a:chExt cx="5050480" cy="1075176"/>
            </a:xfrm>
          </p:grpSpPr>
          <p:cxnSp>
            <p:nvCxnSpPr>
              <p:cNvPr id="29" name="직선 화살표 연결선 28"/>
              <p:cNvCxnSpPr/>
              <p:nvPr/>
            </p:nvCxnSpPr>
            <p:spPr>
              <a:xfrm>
                <a:off x="2111433" y="4705004"/>
                <a:ext cx="4946073" cy="0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rot="1509576">
                <a:off x="2007026" y="3772460"/>
                <a:ext cx="308676" cy="91379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H="1">
                <a:off x="7049492" y="3629829"/>
                <a:ext cx="8014" cy="107517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 rot="1509576">
                    <a:off x="3976329" y="3786537"/>
                    <a:ext cx="1216573" cy="7795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a14:m>
                    <a:r>
                      <a:rPr lang="en-US" altLang="ko-KR" sz="3000" dirty="0" smtClean="0"/>
                      <a:t>|</a:t>
                    </a:r>
                    <a:endParaRPr lang="ko-KR" altLang="en-US" sz="3000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509576">
                    <a:off x="3976329" y="3786537"/>
                    <a:ext cx="1216573" cy="7795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11321" b="-15094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161921" y="4404255"/>
                <a:ext cx="3535685" cy="765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921" y="4404255"/>
                <a:ext cx="3535685" cy="76501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50435" y="5143663"/>
                <a:ext cx="55209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ko-KR" altLang="en-US" sz="1500" dirty="0" smtClean="0"/>
                  <a:t> </a:t>
                </a:r>
                <a:r>
                  <a:rPr lang="en-US" altLang="ko-KR" sz="1500" dirty="0" smtClean="0"/>
                  <a:t>: </a:t>
                </a:r>
                <a:r>
                  <a:rPr lang="ko-KR" altLang="en-US" sz="1500" dirty="0" smtClean="0"/>
                  <a:t>물체</a:t>
                </a:r>
                <a:r>
                  <a:rPr lang="en-US" altLang="ko-KR" sz="1500" dirty="0" smtClean="0"/>
                  <a:t>1</a:t>
                </a:r>
                <a:r>
                  <a:rPr lang="ko-KR" altLang="en-US" sz="1500" dirty="0" smtClean="0"/>
                  <a:t>이 물체</a:t>
                </a:r>
                <a:r>
                  <a:rPr lang="en-US" altLang="ko-KR" sz="1500" dirty="0" smtClean="0"/>
                  <a:t>2</a:t>
                </a:r>
                <a:r>
                  <a:rPr lang="ko-KR" altLang="en-US" sz="1500" dirty="0" smtClean="0"/>
                  <a:t>에 가하는 힘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35" y="5143663"/>
                <a:ext cx="5520964" cy="323165"/>
              </a:xfrm>
              <a:prstGeom prst="rect">
                <a:avLst/>
              </a:prstGeom>
              <a:blipFill>
                <a:blip r:embed="rId8"/>
                <a:stretch>
                  <a:fillRect t="-5660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50435" y="5462697"/>
                <a:ext cx="552096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15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ko-KR" altLang="en-US" sz="1500" dirty="0" smtClean="0"/>
                  <a:t> </a:t>
                </a:r>
                <a:r>
                  <a:rPr lang="en-US" altLang="ko-KR" sz="1500" dirty="0" smtClean="0"/>
                  <a:t>: </a:t>
                </a:r>
                <a:r>
                  <a:rPr lang="ko-KR" altLang="en-US" sz="1500" dirty="0" smtClean="0"/>
                  <a:t>물체 </a:t>
                </a:r>
                <a:r>
                  <a:rPr lang="en-US" altLang="ko-KR" sz="1500" dirty="0" smtClean="0"/>
                  <a:t>1</a:t>
                </a:r>
                <a:r>
                  <a:rPr lang="ko-KR" altLang="en-US" sz="1500" dirty="0" smtClean="0"/>
                  <a:t>과 물체 </a:t>
                </a:r>
                <a:r>
                  <a:rPr lang="en-US" altLang="ko-KR" sz="1500" dirty="0" smtClean="0"/>
                  <a:t>2 </a:t>
                </a:r>
                <a:r>
                  <a:rPr lang="ko-KR" altLang="en-US" sz="1500" dirty="0" smtClean="0"/>
                  <a:t>사이의 거리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35" y="5462697"/>
                <a:ext cx="5520964" cy="323165"/>
              </a:xfrm>
              <a:prstGeom prst="rect">
                <a:avLst/>
              </a:prstGeom>
              <a:blipFill>
                <a:blip r:embed="rId9"/>
                <a:stretch>
                  <a:fillRect t="-5660" b="-2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50435" y="5837202"/>
                <a:ext cx="1265539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50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ko-KR" sz="1500" dirty="0" smtClean="0"/>
                  <a:t> : </a:t>
                </a:r>
                <a:r>
                  <a:rPr lang="ko-KR" altLang="en-US" sz="1500" dirty="0" smtClean="0"/>
                  <a:t>중력 상수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435" y="5837202"/>
                <a:ext cx="1265539" cy="323165"/>
              </a:xfrm>
              <a:prstGeom prst="rect">
                <a:avLst/>
              </a:prstGeom>
              <a:blipFill>
                <a:blip r:embed="rId10"/>
                <a:stretch>
                  <a:fillRect t="-7547" r="-481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978776" y="5825042"/>
                <a:ext cx="3727302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5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5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sz="15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altLang="ko-KR" sz="1500" dirty="0" smtClean="0"/>
                  <a:t>: </a:t>
                </a:r>
                <a:r>
                  <a:rPr lang="ko-KR" altLang="en-US" sz="1500" dirty="0" smtClean="0"/>
                  <a:t>물체</a:t>
                </a:r>
                <a:r>
                  <a:rPr lang="en-US" altLang="ko-KR" sz="1500" dirty="0" smtClean="0"/>
                  <a:t>1</a:t>
                </a:r>
                <a:r>
                  <a:rPr lang="ko-KR" altLang="en-US" sz="1500" dirty="0" smtClean="0"/>
                  <a:t>로부터 물체</a:t>
                </a:r>
                <a:r>
                  <a:rPr lang="en-US" altLang="ko-KR" sz="1500" dirty="0" smtClean="0"/>
                  <a:t>2</a:t>
                </a:r>
                <a:r>
                  <a:rPr lang="ko-KR" altLang="en-US" sz="1500" dirty="0" smtClean="0"/>
                  <a:t>를 향하는 </a:t>
                </a:r>
                <a:r>
                  <a:rPr lang="ko-KR" altLang="en-US" sz="1500" dirty="0" err="1" smtClean="0"/>
                  <a:t>단위벡터</a:t>
                </a:r>
                <a:endParaRPr lang="ko-KR" altLang="en-US" sz="15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8776" y="5825042"/>
                <a:ext cx="3727302" cy="323165"/>
              </a:xfrm>
              <a:prstGeom prst="rect">
                <a:avLst/>
              </a:prstGeom>
              <a:blipFill>
                <a:blip r:embed="rId11"/>
                <a:stretch>
                  <a:fillRect t="-7547" b="-207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78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dirty="0" smtClean="0"/>
                  <a:t>하기</a:t>
                </a:r>
                <a:r>
                  <a:rPr lang="en-US" altLang="ko-KR" dirty="0" smtClean="0"/>
                  <a:t>.</a:t>
                </a:r>
                <a:r>
                  <a:rPr lang="en-US" altLang="ko-KR" dirty="0"/>
                  <a:t>	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7" t="-11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타원 17"/>
              <p:cNvSpPr/>
              <p:nvPr/>
            </p:nvSpPr>
            <p:spPr>
              <a:xfrm>
                <a:off x="643795" y="3611625"/>
                <a:ext cx="1401907" cy="14019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8" name="타원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795" y="3611625"/>
                <a:ext cx="1401907" cy="140190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/>
          <p:cNvCxnSpPr/>
          <p:nvPr/>
        </p:nvCxnSpPr>
        <p:spPr>
          <a:xfrm flipV="1">
            <a:off x="1962575" y="2772995"/>
            <a:ext cx="2027534" cy="119526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403150" y="2816628"/>
                <a:ext cx="723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150" y="2816628"/>
                <a:ext cx="723207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73452" y="2357753"/>
                <a:ext cx="4089548" cy="2289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𝐺</m:t>
                    </m:r>
                    <m:f>
                      <m:fPr>
                        <m:ctrlP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ko-KR" sz="3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3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R" sz="3200" i="1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altLang="ko-KR" sz="3200" dirty="0" smtClean="0"/>
              </a:p>
              <a:p>
                <a:r>
                  <a:rPr lang="en-US" altLang="ko-KR" sz="32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en-US" altLang="ko-KR" sz="32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endParaRPr lang="en-US" altLang="ko-KR" sz="3200" dirty="0" smtClean="0"/>
              </a:p>
              <a:p>
                <a:r>
                  <a:rPr lang="en-US" altLang="ko-KR" sz="3000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sz="3000" i="1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8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3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altLang="ko-KR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2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endParaRPr lang="ko-KR" altLang="en-US" sz="3000" dirty="0"/>
              </a:p>
              <a:p>
                <a:endParaRPr lang="ko-KR" altLang="en-US" sz="30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452" y="2357753"/>
                <a:ext cx="4089548" cy="2289281"/>
              </a:xfrm>
              <a:prstGeom prst="rect">
                <a:avLst/>
              </a:prstGeom>
              <a:blipFill>
                <a:blip r:embed="rId5"/>
                <a:stretch>
                  <a:fillRect l="-1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20"/>
          <p:cNvCxnSpPr/>
          <p:nvPr/>
        </p:nvCxnSpPr>
        <p:spPr>
          <a:xfrm flipV="1">
            <a:off x="1957805" y="2772995"/>
            <a:ext cx="4770" cy="12395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1957805" y="3993979"/>
            <a:ext cx="2024763" cy="838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1098052" y="3057627"/>
                <a:ext cx="723207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052" y="3057627"/>
                <a:ext cx="723207" cy="590418"/>
              </a:xfrm>
              <a:prstGeom prst="rect">
                <a:avLst/>
              </a:prstGeom>
              <a:blipFill>
                <a:blip r:embed="rId6"/>
                <a:stretch>
                  <a:fillRect r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124744" y="4082521"/>
                <a:ext cx="723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744" y="4082521"/>
                <a:ext cx="723207" cy="553998"/>
              </a:xfrm>
              <a:prstGeom prst="rect">
                <a:avLst/>
              </a:prstGeom>
              <a:blipFill>
                <a:blip r:embed="rId7"/>
                <a:stretch>
                  <a:fillRect r="-42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원호 8"/>
          <p:cNvSpPr/>
          <p:nvPr/>
        </p:nvSpPr>
        <p:spPr>
          <a:xfrm>
            <a:off x="2349275" y="3544897"/>
            <a:ext cx="551026" cy="700953"/>
          </a:xfrm>
          <a:prstGeom prst="arc">
            <a:avLst>
              <a:gd name="adj1" fmla="val 16200000"/>
              <a:gd name="adj2" fmla="val 11889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54254" y="3544897"/>
                <a:ext cx="46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254" y="3544897"/>
                <a:ext cx="46551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950383" y="4243134"/>
                <a:ext cx="3535685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 ·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l-GR" altLang="ko-KR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83" y="4243134"/>
                <a:ext cx="3535685" cy="553998"/>
              </a:xfrm>
              <a:prstGeom prst="rect">
                <a:avLst/>
              </a:prstGeom>
              <a:blipFill>
                <a:blip r:embed="rId9"/>
                <a:stretch>
                  <a:fillRect t="-13187" b="-340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950382" y="4791050"/>
                <a:ext cx="3535685" cy="5904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 ·</m:t>
                    </m:r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l-GR" altLang="ko-KR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382" y="4791050"/>
                <a:ext cx="3535685" cy="590418"/>
              </a:xfrm>
              <a:prstGeom prst="rect">
                <a:avLst/>
              </a:prstGeom>
              <a:blipFill>
                <a:blip r:embed="rId10"/>
                <a:stretch>
                  <a:fillRect t="-12371" b="-25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60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l-GR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func>
                    <m:r>
                      <a:rPr lang="ko-KR" altLang="en-US" i="1" dirty="0">
                        <a:latin typeface="Cambria Math" panose="02040503050406030204" pitchFamily="18" charset="0"/>
                      </a:rPr>
                      <m:t>와</m:t>
                    </m:r>
                  </m:oMath>
                </a14:m>
                <a:r>
                  <a:rPr lang="en-US" altLang="ko-KR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l-GR" altLang="ko-KR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nor/>
                          </m:rPr>
                          <a:rPr lang="ko-KR" altLang="en-US" dirty="0"/>
                          <m:t> </m:t>
                        </m:r>
                      </m:e>
                    </m:func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dirty="0">
                        <a:latin typeface="Cambria Math" panose="02040503050406030204" pitchFamily="18" charset="0"/>
                      </a:rPr>
                      <m:t>구</m:t>
                    </m:r>
                  </m:oMath>
                </a14:m>
                <a:r>
                  <a:rPr lang="ko-KR" altLang="en-US" dirty="0" smtClean="0"/>
                  <a:t>하기</a:t>
                </a:r>
                <a:r>
                  <a:rPr lang="en-US" altLang="ko-KR" dirty="0"/>
                  <a:t>	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타원 19"/>
              <p:cNvSpPr/>
              <p:nvPr/>
            </p:nvSpPr>
            <p:spPr>
              <a:xfrm>
                <a:off x="531935" y="4205671"/>
                <a:ext cx="890993" cy="9125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0" name="타원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35" y="4205671"/>
                <a:ext cx="890993" cy="9125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타원 23"/>
              <p:cNvSpPr/>
              <p:nvPr/>
            </p:nvSpPr>
            <p:spPr>
              <a:xfrm>
                <a:off x="3807502" y="2525230"/>
                <a:ext cx="854212" cy="87485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24" name="타원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02" y="2525230"/>
                <a:ext cx="854212" cy="87485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직선 화살표 연결선 31"/>
          <p:cNvCxnSpPr/>
          <p:nvPr/>
        </p:nvCxnSpPr>
        <p:spPr>
          <a:xfrm flipV="1">
            <a:off x="1363287" y="3137928"/>
            <a:ext cx="2527069" cy="1367571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2104305" y="3127030"/>
                <a:ext cx="1147313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05" y="3127030"/>
                <a:ext cx="1147313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/>
          <p:cNvCxnSpPr/>
          <p:nvPr/>
        </p:nvCxnSpPr>
        <p:spPr>
          <a:xfrm flipV="1">
            <a:off x="1403157" y="3154996"/>
            <a:ext cx="19771" cy="1329737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1416311" y="4503500"/>
            <a:ext cx="2474045" cy="1999"/>
          </a:xfrm>
          <a:prstGeom prst="straightConnector1">
            <a:avLst/>
          </a:prstGeom>
          <a:ln w="762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원호 41"/>
          <p:cNvSpPr/>
          <p:nvPr/>
        </p:nvSpPr>
        <p:spPr>
          <a:xfrm>
            <a:off x="1973317" y="4021005"/>
            <a:ext cx="551026" cy="700953"/>
          </a:xfrm>
          <a:prstGeom prst="arc">
            <a:avLst>
              <a:gd name="adj1" fmla="val 16200000"/>
              <a:gd name="adj2" fmla="val 118898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378296" y="4021005"/>
                <a:ext cx="4655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296" y="4021005"/>
                <a:ext cx="4655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8392" y="5114277"/>
                <a:ext cx="1140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392" y="5114277"/>
                <a:ext cx="1140029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943019" y="3368805"/>
                <a:ext cx="1140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019" y="3368805"/>
                <a:ext cx="114002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854631" y="2184409"/>
                <a:ext cx="3192087" cy="9705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l-GR" altLang="ko-KR" sz="3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ko-KR" altLang="en-US" sz="3000" dirty="0"/>
                            <m:t> </m:t>
                          </m:r>
                        </m:e>
                      </m:func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ko-KR" altLang="en-US" sz="3000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1" y="2184409"/>
                <a:ext cx="3192087" cy="9705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4854630" y="3801946"/>
                <a:ext cx="3192087" cy="970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ko-KR" sz="3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l-GR" altLang="ko-KR" sz="30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ko-KR" altLang="en-US" sz="3000" dirty="0"/>
                            <m:t> </m:t>
                          </m:r>
                        </m:e>
                      </m:func>
                      <m:r>
                        <a:rPr lang="en-US" altLang="ko-KR" sz="30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0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30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ko-KR" altLang="en-US" sz="3000" dirty="0"/>
                            <m:t> </m:t>
                          </m:r>
                        </m:den>
                      </m:f>
                    </m:oMath>
                  </m:oMathPara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630" y="3801946"/>
                <a:ext cx="3192087" cy="9707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16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적용되는 </a:t>
                </a:r>
                <a:r>
                  <a:rPr lang="ko-KR" altLang="en-US" dirty="0" err="1" smtClean="0"/>
                  <a:t>알짜힘</a:t>
                </a:r>
                <a:r>
                  <a:rPr lang="ko-KR" altLang="en-US" dirty="0" smtClean="0"/>
                  <a:t> 구하기</a:t>
                </a:r>
                <a:r>
                  <a:rPr lang="en-US" altLang="ko-KR" dirty="0" smtClean="0"/>
                  <a:t>.</a:t>
                </a:r>
                <a:r>
                  <a:rPr lang="en-US" altLang="ko-KR" dirty="0"/>
                  <a:t>	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단위 생략</a:t>
                </a:r>
                <a:r>
                  <a:rPr lang="en-US" altLang="ko-KR" dirty="0" smtClean="0"/>
                  <a:t>.)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36705" y="4652662"/>
            <a:ext cx="1461007" cy="1281858"/>
            <a:chOff x="2603138" y="4196399"/>
            <a:chExt cx="1461007" cy="1281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/>
                <p:cNvSpPr/>
                <p:nvPr/>
              </p:nvSpPr>
              <p:spPr>
                <a:xfrm>
                  <a:off x="2603138" y="4196399"/>
                  <a:ext cx="1007103" cy="91252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3000" dirty="0" smtClean="0"/>
                </a:p>
              </p:txBody>
            </p:sp>
          </mc:Choice>
          <mc:Fallback xmlns="">
            <p:sp>
              <p:nvSpPr>
                <p:cNvPr id="20" name="타원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138" y="4196399"/>
                  <a:ext cx="1007103" cy="91252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924116" y="5108925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(−4,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116" y="5108925"/>
                  <a:ext cx="114002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/>
          <p:cNvGrpSpPr/>
          <p:nvPr/>
        </p:nvGrpSpPr>
        <p:grpSpPr>
          <a:xfrm>
            <a:off x="3012139" y="2130083"/>
            <a:ext cx="1559861" cy="1706736"/>
            <a:chOff x="4954658" y="1918744"/>
            <a:chExt cx="1559861" cy="1706736"/>
          </a:xfrm>
        </p:grpSpPr>
        <p:sp>
          <p:nvSpPr>
            <p:cNvPr id="24" name="타원 23"/>
            <p:cNvSpPr/>
            <p:nvPr/>
          </p:nvSpPr>
          <p:spPr>
            <a:xfrm>
              <a:off x="4954658" y="1918744"/>
              <a:ext cx="1345534" cy="13780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/>
                <a:t>169</a:t>
              </a:r>
              <a:endParaRPr lang="ko-KR" altLang="en-US" sz="3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374490" y="3256148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(1,6)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4490" y="3256148"/>
                  <a:ext cx="114002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/>
          <p:cNvGrpSpPr/>
          <p:nvPr/>
        </p:nvGrpSpPr>
        <p:grpSpPr>
          <a:xfrm>
            <a:off x="361289" y="3482473"/>
            <a:ext cx="1447446" cy="1142810"/>
            <a:chOff x="381965" y="2913518"/>
            <a:chExt cx="1447446" cy="1142810"/>
          </a:xfrm>
        </p:grpSpPr>
        <p:sp>
          <p:nvSpPr>
            <p:cNvPr id="17" name="타원 16"/>
            <p:cNvSpPr/>
            <p:nvPr/>
          </p:nvSpPr>
          <p:spPr>
            <a:xfrm>
              <a:off x="381965" y="2913518"/>
              <a:ext cx="807111" cy="8266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/>
                <a:t>25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689382" y="3686996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(−7,−2)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382" y="3686996"/>
                  <a:ext cx="11400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472200" y="2338070"/>
                <a:ext cx="3818931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sz="3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000" dirty="0" smtClean="0"/>
                  <a:t> = ?</a:t>
                </a:r>
                <a:endParaRPr lang="ko-KR" altLang="en-US" sz="3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200" y="2338070"/>
                <a:ext cx="3818931" cy="590418"/>
              </a:xfrm>
              <a:prstGeom prst="rect">
                <a:avLst/>
              </a:prstGeom>
              <a:blipFill>
                <a:blip r:embed="rId7"/>
                <a:stretch>
                  <a:fillRect t="-12500" r="-2875" b="-27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4572000" y="3191542"/>
                <a:ext cx="3409075" cy="747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sz="3000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65</m:t>
                        </m:r>
                      </m:den>
                    </m:f>
                  </m:oMath>
                </a14:m>
                <a:r>
                  <a:rPr lang="en-US" altLang="ko-KR" sz="30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ko-KR" sz="30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endParaRPr lang="ko-KR" altLang="en-US" sz="3000" dirty="0"/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191542"/>
                <a:ext cx="3409075" cy="747192"/>
              </a:xfrm>
              <a:prstGeom prst="rect">
                <a:avLst/>
              </a:prstGeom>
              <a:blipFill>
                <a:blip r:embed="rId8"/>
                <a:stretch>
                  <a:fillRect b="-122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4585013" y="4148214"/>
                <a:ext cx="1531188" cy="5904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sz="3000" b="0" i="1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ko-KR" altLang="en-US" sz="3000" dirty="0"/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013" y="4148214"/>
                <a:ext cx="1531188" cy="590418"/>
              </a:xfrm>
              <a:prstGeom prst="rect">
                <a:avLst/>
              </a:prstGeom>
              <a:blipFill>
                <a:blip r:embed="rId9"/>
                <a:stretch>
                  <a:fillRect t="-12371" b="-257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14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벡터 덧셈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b="1" i="1" dirty="0" smtClean="0"/>
                  <a:t>v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시점을 </a:t>
                </a:r>
                <a:r>
                  <a:rPr lang="en-US" altLang="ko-KR" b="1" i="1" dirty="0" smtClean="0"/>
                  <a:t>u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종점에 연결하고 화살표를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따라가면 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순서를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바꾸어도 성립</a:t>
                </a:r>
                <a:endParaRPr lang="en-US" altLang="ko-KR" dirty="0" smtClean="0"/>
              </a:p>
              <a:p>
                <a:pPr lvl="1"/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앞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예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제</m:t>
                    </m:r>
                  </m:oMath>
                </a14:m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𝐴𝑂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𝑂𝐵</m:t>
                        </m:r>
                      </m:e>
                    </m:acc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4,5</m:t>
                        </m:r>
                      </m:e>
                    </m:d>
                  </m:oMath>
                </a14:m>
                <a:endParaRPr lang="en-US" altLang="ko-KR" b="0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  <a:blipFill rotWithShape="0">
                <a:blip r:embed="rId3"/>
                <a:stretch>
                  <a:fillRect l="-1834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593496" y="424728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u</a:t>
            </a:r>
            <a:endParaRPr lang="ko-KR" altLang="en-US" b="1" i="1" dirty="0"/>
          </a:p>
        </p:txBody>
      </p:sp>
      <p:sp>
        <p:nvSpPr>
          <p:cNvPr id="40" name="직사각형 39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260122" y="4155642"/>
            <a:ext cx="825767" cy="346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471689" y="385323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v</a:t>
            </a:r>
            <a:endParaRPr lang="ko-KR" altLang="en-US" b="1" i="1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415213" y="4196731"/>
            <a:ext cx="1670676" cy="782492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313183" y="4379018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w</a:t>
            </a:r>
            <a:endParaRPr lang="ko-KR" altLang="en-US" b="1" i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009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만유인력의 법칙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적용되는 </a:t>
                </a:r>
                <a:r>
                  <a:rPr lang="ko-KR" altLang="en-US" dirty="0" err="1" smtClean="0"/>
                  <a:t>알짜힘</a:t>
                </a:r>
                <a:r>
                  <a:rPr lang="ko-KR" altLang="en-US" dirty="0" smtClean="0"/>
                  <a:t> 구하기</a:t>
                </a:r>
                <a:r>
                  <a:rPr lang="en-US" altLang="ko-KR" dirty="0" smtClean="0"/>
                  <a:t>.</a:t>
                </a:r>
                <a:r>
                  <a:rPr lang="en-US" altLang="ko-KR" dirty="0"/>
                  <a:t>	</a:t>
                </a:r>
                <a:r>
                  <a:rPr lang="en-US" altLang="ko-KR" dirty="0" smtClean="0"/>
                  <a:t>(</a:t>
                </a:r>
                <a:r>
                  <a:rPr lang="ko-KR" altLang="en-US" dirty="0" smtClean="0"/>
                  <a:t>단위 생략</a:t>
                </a:r>
                <a:r>
                  <a:rPr lang="en-US" altLang="ko-KR" dirty="0" smtClean="0"/>
                  <a:t>)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36705" y="4652662"/>
            <a:ext cx="1461007" cy="1281858"/>
            <a:chOff x="2603138" y="4196399"/>
            <a:chExt cx="1461007" cy="12818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타원 19"/>
                <p:cNvSpPr/>
                <p:nvPr/>
              </p:nvSpPr>
              <p:spPr>
                <a:xfrm>
                  <a:off x="2603138" y="4196399"/>
                  <a:ext cx="1007103" cy="912526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ko-KR" sz="3000" dirty="0" smtClean="0"/>
                </a:p>
              </p:txBody>
            </p:sp>
          </mc:Choice>
          <mc:Fallback xmlns="">
            <p:sp>
              <p:nvSpPr>
                <p:cNvPr id="20" name="타원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3138" y="4196399"/>
                  <a:ext cx="1007103" cy="912526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2924116" y="5108925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(−4,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4116" y="5108925"/>
                  <a:ext cx="1140029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그룹 6"/>
          <p:cNvGrpSpPr/>
          <p:nvPr/>
        </p:nvGrpSpPr>
        <p:grpSpPr>
          <a:xfrm>
            <a:off x="3012139" y="2130083"/>
            <a:ext cx="1559861" cy="1706736"/>
            <a:chOff x="4954658" y="1918744"/>
            <a:chExt cx="1559861" cy="1706736"/>
          </a:xfrm>
        </p:grpSpPr>
        <p:sp>
          <p:nvSpPr>
            <p:cNvPr id="24" name="타원 23"/>
            <p:cNvSpPr/>
            <p:nvPr/>
          </p:nvSpPr>
          <p:spPr>
            <a:xfrm>
              <a:off x="4954658" y="1918744"/>
              <a:ext cx="1345534" cy="137805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/>
                <a:t>169</a:t>
              </a:r>
              <a:endParaRPr lang="ko-KR" altLang="en-US" sz="3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374490" y="3256148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(1,6)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4490" y="3256148"/>
                  <a:ext cx="1140029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그룹 8"/>
          <p:cNvGrpSpPr/>
          <p:nvPr/>
        </p:nvGrpSpPr>
        <p:grpSpPr>
          <a:xfrm>
            <a:off x="169021" y="3482473"/>
            <a:ext cx="1140029" cy="1195949"/>
            <a:chOff x="189697" y="2913518"/>
            <a:chExt cx="1140029" cy="1195949"/>
          </a:xfrm>
        </p:grpSpPr>
        <p:sp>
          <p:nvSpPr>
            <p:cNvPr id="17" name="타원 16"/>
            <p:cNvSpPr/>
            <p:nvPr/>
          </p:nvSpPr>
          <p:spPr>
            <a:xfrm>
              <a:off x="381965" y="2913518"/>
              <a:ext cx="807111" cy="82661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000" dirty="0" smtClean="0"/>
                <a:t>25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89697" y="3740135"/>
                  <a:ext cx="114002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(−7,−2)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697" y="3740135"/>
                  <a:ext cx="114002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4472200" y="2338070"/>
                <a:ext cx="4573240" cy="39528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ko-KR" altLang="en-US" sz="3000" dirty="0" smtClean="0"/>
                  <a:t> </a:t>
                </a:r>
                <a:endParaRPr lang="en-US" altLang="ko-KR" sz="3000" dirty="0" smtClean="0"/>
              </a:p>
              <a:p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3000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ko-KR" sz="3000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m:rPr>
                        <m:nor/>
                      </m:rPr>
                      <a:rPr lang="el-GR" altLang="ko-KR" sz="3000" dirty="0"/>
                      <m:t>α</m:t>
                    </m:r>
                  </m:oMath>
                </a14:m>
                <a:r>
                  <a:rPr lang="en-US" altLang="ko-KR" sz="3000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 ·</m:t>
                    </m:r>
                    <m:r>
                      <m:rPr>
                        <m:sty m:val="p"/>
                      </m:rPr>
                      <a:rPr lang="en-US" altLang="ko-KR" sz="3000" b="0" i="0" smtClean="0">
                        <a:latin typeface="Cambria Math" panose="02040503050406030204" pitchFamily="18" charset="0"/>
                      </a:rPr>
                      <m:t>cos</m:t>
                    </m:r>
                  </m:oMath>
                </a14:m>
                <a:r>
                  <a:rPr lang="el-GR" altLang="ko-KR" b="1" dirty="0"/>
                  <a:t>β</a:t>
                </a:r>
                <a:endParaRPr lang="en-US" altLang="ko-KR" sz="3000" dirty="0" smtClean="0"/>
              </a:p>
              <a:p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3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  <m:sup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ko-KR" sz="3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−3</m:t>
                        </m:r>
                      </m:num>
                      <m:den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den>
                    </m:f>
                  </m:oMath>
                </a14:m>
                <a:r>
                  <a:rPr lang="ko-KR" altLang="en-US" sz="3000" dirty="0" smtClean="0"/>
                  <a:t> </a:t>
                </a:r>
                <a:r>
                  <a:rPr lang="en-US" altLang="ko-KR" sz="3000" dirty="0" smtClean="0"/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169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·</m:t>
                        </m:r>
                        <m:sSub>
                          <m:sSubPr>
                            <m:ctrlPr>
                              <a:rPr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ko-KR" sz="3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3000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sup>
                            <m:r>
                              <a:rPr lang="en-US" altLang="ko-KR" sz="3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altLang="ko-KR" sz="3000" b="0" i="1" dirty="0" smtClean="0">
                            <a:latin typeface="Cambria Math" panose="02040503050406030204" pitchFamily="18" charset="0"/>
                          </a:rPr>
                          <m:t>13</m:t>
                        </m:r>
                      </m:den>
                    </m:f>
                  </m:oMath>
                </a14:m>
                <a:endParaRPr lang="en-US" altLang="ko-KR" sz="3000" dirty="0" smtClean="0"/>
              </a:p>
              <a:p>
                <a:r>
                  <a:rPr lang="en-US" altLang="ko-KR" sz="3000" dirty="0" smtClean="0"/>
                  <a:t>= </a:t>
                </a:r>
                <a14:m>
                  <m:oMath xmlns:m="http://schemas.openxmlformats.org/officeDocument/2006/math">
                    <m:r>
                      <a:rPr lang="en-US" altLang="ko-KR" sz="300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14</m:t>
                        </m:r>
                      </m:num>
                      <m:den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65</m:t>
                        </m:r>
                      </m:den>
                    </m:f>
                  </m:oMath>
                </a14:m>
                <a:r>
                  <a:rPr lang="en-US" altLang="ko-KR" sz="3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ko-KR" sz="3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3000" dirty="0" smtClean="0"/>
              </a:p>
              <a:p>
                <a:endParaRPr lang="en-US" altLang="ko-KR" sz="30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ko-KR" sz="3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sz="3000" dirty="0" smtClean="0"/>
                  <a:t> = </a:t>
                </a:r>
                <a:r>
                  <a:rPr lang="en-US" altLang="ko-KR" sz="3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3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3000" b="0" i="1" smtClean="0">
                            <a:latin typeface="Cambria Math" panose="02040503050406030204" pitchFamily="18" charset="0"/>
                          </a:rPr>
                          <m:t>112</m:t>
                        </m:r>
                      </m:num>
                      <m:den>
                        <m:r>
                          <a:rPr lang="en-US" altLang="ko-KR" sz="3000" i="1" smtClean="0">
                            <a:latin typeface="Cambria Math" panose="02040503050406030204" pitchFamily="18" charset="0"/>
                          </a:rPr>
                          <m:t>65</m:t>
                        </m:r>
                      </m:den>
                    </m:f>
                  </m:oMath>
                </a14:m>
                <a:r>
                  <a:rPr lang="en-US" altLang="ko-KR" sz="3000" dirty="0"/>
                  <a:t> </a:t>
                </a:r>
                <a14:m>
                  <m:oMath xmlns:m="http://schemas.openxmlformats.org/officeDocument/2006/math"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  <m:r>
                      <m:rPr>
                        <m:sty m:val="p"/>
                      </m:rPr>
                      <a:rPr lang="en-US" altLang="ko-KR" sz="300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ko-KR" sz="300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ko-KR" altLang="en-US" sz="3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0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3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3000" dirty="0" smtClean="0"/>
              </a:p>
              <a:p>
                <a:endParaRPr lang="ko-KR" altLang="en-US" sz="3000" dirty="0"/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200" y="2338070"/>
                <a:ext cx="4573240" cy="3952877"/>
              </a:xfrm>
              <a:prstGeom prst="rect">
                <a:avLst/>
              </a:prstGeom>
              <a:blipFill>
                <a:blip r:embed="rId7"/>
                <a:stretch>
                  <a:fillRect l="-3200" r="-2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/>
          <p:cNvCxnSpPr/>
          <p:nvPr/>
        </p:nvCxnSpPr>
        <p:spPr>
          <a:xfrm flipH="1" flipV="1">
            <a:off x="781396" y="3938734"/>
            <a:ext cx="1554480" cy="116528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364798" y="4127022"/>
                <a:ext cx="1140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4798" y="4127022"/>
                <a:ext cx="11400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연결선 11"/>
          <p:cNvCxnSpPr/>
          <p:nvPr/>
        </p:nvCxnSpPr>
        <p:spPr>
          <a:xfrm flipH="1">
            <a:off x="2291849" y="5104015"/>
            <a:ext cx="1363287" cy="0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원호 12"/>
          <p:cNvSpPr/>
          <p:nvPr/>
        </p:nvSpPr>
        <p:spPr>
          <a:xfrm rot="21292577">
            <a:off x="1766336" y="4719399"/>
            <a:ext cx="839586" cy="774727"/>
          </a:xfrm>
          <a:prstGeom prst="arc">
            <a:avLst>
              <a:gd name="adj1" fmla="val 14718331"/>
              <a:gd name="adj2" fmla="val 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71172" y="4382900"/>
                <a:ext cx="42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172" y="4382900"/>
                <a:ext cx="42863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/>
          <p:cNvCxnSpPr/>
          <p:nvPr/>
        </p:nvCxnSpPr>
        <p:spPr>
          <a:xfrm flipV="1">
            <a:off x="2305263" y="2819110"/>
            <a:ext cx="1388885" cy="227854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504827" y="5104015"/>
            <a:ext cx="1363287" cy="0"/>
          </a:xfrm>
          <a:prstGeom prst="line">
            <a:avLst/>
          </a:prstGeom>
          <a:ln w="381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원호 27"/>
          <p:cNvSpPr/>
          <p:nvPr/>
        </p:nvSpPr>
        <p:spPr>
          <a:xfrm rot="21292577">
            <a:off x="2155604" y="4519009"/>
            <a:ext cx="863442" cy="1009640"/>
          </a:xfrm>
          <a:prstGeom prst="arc">
            <a:avLst>
              <a:gd name="adj1" fmla="val 17313263"/>
              <a:gd name="adj2" fmla="val 620141"/>
            </a:avLst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835550" y="4432183"/>
                <a:ext cx="4286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ko-KR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550" y="4432183"/>
                <a:ext cx="428636" cy="369332"/>
              </a:xfrm>
              <a:prstGeom prst="rect">
                <a:avLst/>
              </a:prstGeom>
              <a:blipFill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4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N-body Problem(Multibody simulation)</a:t>
            </a:r>
          </a:p>
          <a:p>
            <a:endParaRPr lang="en-US" altLang="ko-KR" dirty="0" smtClean="0"/>
          </a:p>
          <a:p>
            <a:r>
              <a:rPr lang="ko-KR" altLang="en-US" dirty="0"/>
              <a:t>물리학에서</a:t>
            </a:r>
            <a:r>
              <a:rPr lang="en-US" altLang="ko-KR" dirty="0"/>
              <a:t>, N-body </a:t>
            </a:r>
            <a:r>
              <a:rPr lang="ko-KR" altLang="en-US" dirty="0"/>
              <a:t>문제는 서로 중력적으로 상호 작용하는 천체들의 개별적인 움직임을 예측하는 </a:t>
            </a:r>
            <a:r>
              <a:rPr lang="ko-KR" altLang="en-US" dirty="0" smtClean="0"/>
              <a:t>문제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                                      (3</a:t>
            </a:r>
            <a:r>
              <a:rPr lang="ko-KR" altLang="en-US" dirty="0" smtClean="0"/>
              <a:t>차원 </a:t>
            </a:r>
            <a:r>
              <a:rPr lang="en-US" altLang="ko-KR" dirty="0" smtClean="0"/>
              <a:t>3-body Simulation)</a:t>
            </a:r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0" name="그림 9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42" y="3314345"/>
            <a:ext cx="2522241" cy="241137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02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빅뱅 시뮬레이션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>
                <a:hlinkClick r:id="rId3"/>
              </a:rPr>
              <a:t>https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www.youtube.com/watch?v=DoLe1c-eokI</a:t>
            </a:r>
            <a:endParaRPr lang="en-US" altLang="ko-KR" dirty="0" smtClean="0"/>
          </a:p>
          <a:p>
            <a:r>
              <a:rPr lang="en-US" altLang="ko-KR" dirty="0" err="1" smtClean="0"/>
              <a:t>OpenSource</a:t>
            </a:r>
            <a:r>
              <a:rPr lang="en-US" altLang="ko-KR" dirty="0"/>
              <a:t> </a:t>
            </a:r>
            <a:r>
              <a:rPr lang="en-US" altLang="ko-KR" dirty="0" smtClean="0"/>
              <a:t>Code(C++) </a:t>
            </a:r>
            <a:r>
              <a:rPr lang="en-US" altLang="ko-KR" dirty="0">
                <a:hlinkClick r:id="rId4"/>
              </a:rPr>
              <a:t>https://github.com/a2flo/floor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DoLe1c-eokI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722845" y="1758551"/>
            <a:ext cx="5474590" cy="3079457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실습 목표</a:t>
            </a:r>
            <a:endParaRPr lang="en-US" altLang="ko-KR" dirty="0" smtClean="0"/>
          </a:p>
          <a:p>
            <a:pPr lvl="1"/>
            <a:r>
              <a:rPr lang="ko-KR" altLang="en-US" sz="1800" dirty="0" smtClean="0"/>
              <a:t>입력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마우스 </a:t>
            </a:r>
            <a:r>
              <a:rPr lang="ko-KR" altLang="en-US" sz="1800" dirty="0" err="1"/>
              <a:t>좌</a:t>
            </a:r>
            <a:r>
              <a:rPr lang="ko-KR" altLang="en-US" sz="1800" dirty="0" err="1" smtClean="0"/>
              <a:t>클릭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출력 </a:t>
            </a:r>
            <a:r>
              <a:rPr lang="en-US" altLang="ko-KR" sz="1800" dirty="0" smtClean="0"/>
              <a:t>: N-body Simulation</a:t>
            </a:r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300" dirty="0" smtClean="0"/>
              <a:t>가정 </a:t>
            </a:r>
            <a:r>
              <a:rPr lang="en-US" altLang="ko-KR" sz="1300" dirty="0" smtClean="0"/>
              <a:t>: </a:t>
            </a:r>
            <a:r>
              <a:rPr lang="ko-KR" altLang="en-US" sz="1300" dirty="0" smtClean="0"/>
              <a:t>공기저항</a:t>
            </a:r>
            <a:r>
              <a:rPr lang="en-US" altLang="ko-KR" sz="1300" dirty="0" smtClean="0"/>
              <a:t>, </a:t>
            </a:r>
            <a:r>
              <a:rPr lang="ko-KR" altLang="en-US" sz="1300" dirty="0" smtClean="0"/>
              <a:t>충돌이 없고</a:t>
            </a:r>
            <a:r>
              <a:rPr lang="en-US" altLang="ko-KR" sz="1300" dirty="0" smtClean="0"/>
              <a:t> </a:t>
            </a:r>
            <a:br>
              <a:rPr lang="en-US" altLang="ko-KR" sz="1300" dirty="0" smtClean="0"/>
            </a:br>
            <a:r>
              <a:rPr lang="ko-KR" altLang="en-US" sz="1300" dirty="0" smtClean="0"/>
              <a:t>역학적에너지가 항상 보존되는 </a:t>
            </a:r>
            <a:r>
              <a:rPr lang="en-US" altLang="ko-KR" sz="1300" dirty="0" smtClean="0"/>
              <a:t/>
            </a:r>
            <a:br>
              <a:rPr lang="en-US" altLang="ko-KR" sz="1300" dirty="0" smtClean="0"/>
            </a:br>
            <a:r>
              <a:rPr lang="ko-KR" altLang="en-US" sz="1300" dirty="0" smtClean="0"/>
              <a:t>이상적 공간</a:t>
            </a:r>
            <a:r>
              <a:rPr lang="en-US" altLang="ko-KR" sz="1300" dirty="0" smtClean="0"/>
              <a:t>.</a:t>
            </a:r>
            <a:endParaRPr lang="en-US" altLang="ko-KR" sz="130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2nBody_s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56397" y="1268760"/>
            <a:ext cx="5087590" cy="508759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786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Module import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drawBody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1832035"/>
            <a:ext cx="86409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import sys</a:t>
            </a:r>
          </a:p>
          <a:p>
            <a:r>
              <a:rPr lang="ko-KR" altLang="en-US" dirty="0"/>
              <a:t>import pygame</a:t>
            </a:r>
          </a:p>
          <a:p>
            <a:r>
              <a:rPr lang="ko-KR" altLang="en-US" dirty="0"/>
              <a:t>from pygame.locals import *</a:t>
            </a:r>
          </a:p>
          <a:p>
            <a:r>
              <a:rPr lang="ko-KR" altLang="en-US" dirty="0"/>
              <a:t>import BodyModule as bm</a:t>
            </a:r>
          </a:p>
          <a:p>
            <a:r>
              <a:rPr lang="ko-KR" altLang="en-US" dirty="0"/>
              <a:t>import numpy</a:t>
            </a:r>
          </a:p>
          <a:p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#중력계수 전역변수로 설정. (실제로는 6.67e-11 이지만 빠른 가속도 변화를 위해 6.67e-3으로 설정)</a:t>
            </a:r>
          </a:p>
          <a:p>
            <a:r>
              <a:rPr lang="ko-KR" altLang="en-US" dirty="0"/>
              <a:t>G = 6.67e-3</a:t>
            </a:r>
          </a:p>
          <a:p>
            <a:r>
              <a:rPr lang="ko-KR" altLang="en-US" dirty="0"/>
              <a:t>FPS = 100</a:t>
            </a:r>
          </a:p>
          <a:p>
            <a:r>
              <a:rPr lang="ko-KR" altLang="en-US" dirty="0"/>
              <a:t>clock = pygame.time.Clock()</a:t>
            </a:r>
          </a:p>
          <a:p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#pygame 모듈을 사용하여 원(body)을 그리는 함수.</a:t>
            </a:r>
          </a:p>
          <a:p>
            <a:r>
              <a:rPr lang="ko-KR" altLang="en-US" dirty="0"/>
              <a:t>def drawBody(Body, window):</a:t>
            </a:r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#(window객체, (R, G, B), (x좌표, y좌표), 반지름, 둘레선두께) 순서.</a:t>
            </a:r>
          </a:p>
          <a:p>
            <a:r>
              <a:rPr lang="ko-KR" altLang="en-US" dirty="0"/>
              <a:t>    pygame.draw.circle(window, Body.color, ((int(Body.px), int(Body.py))), Body.r, 0)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30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772" y="1729198"/>
            <a:ext cx="4289970" cy="44164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1-1. </a:t>
            </a:r>
            <a:r>
              <a:rPr lang="ko-KR" altLang="en-US" dirty="0" smtClean="0"/>
              <a:t>원</a:t>
            </a:r>
            <a:r>
              <a:rPr lang="en-US" altLang="ko-KR" dirty="0" smtClean="0"/>
              <a:t>(Body) </a:t>
            </a:r>
            <a:r>
              <a:rPr lang="ko-KR" altLang="en-US" dirty="0" smtClean="0"/>
              <a:t>그리기 </a:t>
            </a:r>
            <a:r>
              <a:rPr lang="en-US" altLang="ko-KR" dirty="0" err="1" smtClean="0"/>
              <a:t>pygame.draw.circle</a:t>
            </a:r>
            <a:r>
              <a:rPr lang="en-US" altLang="ko-KR" dirty="0" smtClean="0"/>
              <a:t>()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60816" y="3128056"/>
            <a:ext cx="57225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/>
              <a:t>pygame.draw.circle</a:t>
            </a:r>
            <a:endParaRPr lang="en-US" altLang="ko-KR" sz="2000" dirty="0" smtClean="0"/>
          </a:p>
          <a:p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mainWindow</a:t>
            </a:r>
            <a:r>
              <a:rPr lang="en-US" altLang="ko-KR" sz="2000" dirty="0" smtClean="0"/>
              <a:t>, </a:t>
            </a:r>
          </a:p>
          <a:p>
            <a:r>
              <a:rPr lang="en-US" altLang="ko-KR" sz="2000" dirty="0" smtClean="0"/>
              <a:t>(</a:t>
            </a:r>
            <a:r>
              <a:rPr lang="en-US" altLang="ko-KR" sz="2000" dirty="0"/>
              <a:t>0, 255, 255</a:t>
            </a:r>
            <a:r>
              <a:rPr lang="en-US" altLang="ko-KR" sz="2000" dirty="0" smtClean="0"/>
              <a:t>) #(R, G, B),</a:t>
            </a:r>
          </a:p>
          <a:p>
            <a:r>
              <a:rPr lang="en-US" altLang="ko-KR" sz="2000" dirty="0" smtClean="0"/>
              <a:t>(</a:t>
            </a:r>
            <a:r>
              <a:rPr lang="en-US" altLang="ko-KR" sz="2000" dirty="0"/>
              <a:t>400, 400</a:t>
            </a:r>
            <a:r>
              <a:rPr lang="en-US" altLang="ko-KR" sz="2000" dirty="0" smtClean="0"/>
              <a:t>) #(x, y),</a:t>
            </a:r>
          </a:p>
          <a:p>
            <a:r>
              <a:rPr lang="en-US" altLang="ko-KR" sz="2000" dirty="0" smtClean="0"/>
              <a:t> </a:t>
            </a:r>
            <a:r>
              <a:rPr lang="en-US" altLang="ko-KR" sz="2000" dirty="0"/>
              <a:t>10</a:t>
            </a:r>
            <a:r>
              <a:rPr lang="en-US" altLang="ko-KR" sz="2000" dirty="0" smtClean="0"/>
              <a:t>)#</a:t>
            </a:r>
            <a:r>
              <a:rPr lang="ko-KR" altLang="en-US" sz="2000" dirty="0" smtClean="0"/>
              <a:t>반지름</a:t>
            </a:r>
            <a:endParaRPr lang="ko-KR" altLang="en-US" sz="2000" dirty="0"/>
          </a:p>
        </p:txBody>
      </p:sp>
      <p:sp>
        <p:nvSpPr>
          <p:cNvPr id="8" name="순서도: 연결자 7"/>
          <p:cNvSpPr/>
          <p:nvPr/>
        </p:nvSpPr>
        <p:spPr>
          <a:xfrm>
            <a:off x="4572000" y="1632928"/>
            <a:ext cx="342900" cy="34868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870375" y="1807927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(0, 0)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4572000" y="5827169"/>
            <a:ext cx="342900" cy="34868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14900" y="5649274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(0, 0)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8798470" y="1633338"/>
            <a:ext cx="342900" cy="34868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921438" y="1823243"/>
            <a:ext cx="1079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(800, 0)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순서도: 연결자 13"/>
          <p:cNvSpPr/>
          <p:nvPr/>
        </p:nvSpPr>
        <p:spPr>
          <a:xfrm>
            <a:off x="8810292" y="5849329"/>
            <a:ext cx="342900" cy="34868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661672" y="5601400"/>
            <a:ext cx="118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(800, 800)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36757" y="3436176"/>
            <a:ext cx="1180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(400, 400)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2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1-2. </a:t>
            </a:r>
            <a:r>
              <a:rPr lang="en-US" altLang="ko-KR" dirty="0" err="1" smtClean="0"/>
              <a:t>pygame.draw.circle</a:t>
            </a:r>
            <a:r>
              <a:rPr lang="en-US" altLang="ko-KR" dirty="0" smtClean="0"/>
              <a:t>() manual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>
                <a:hlinkClick r:id="rId2"/>
              </a:rPr>
              <a:t>www.pygame.org/docs/ref/draw.html#pygame.draw.circle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35344"/>
            <a:ext cx="8596398" cy="2370522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407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2. Window</a:t>
            </a:r>
            <a:r>
              <a:rPr lang="ko-KR" altLang="en-US" dirty="0" smtClean="0"/>
              <a:t>생성 및 배경 색 채우기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5760" y="1824209"/>
            <a:ext cx="88924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def main():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#pygame module 초기화.</a:t>
            </a:r>
          </a:p>
          <a:p>
            <a:r>
              <a:rPr lang="ko-KR" altLang="en-US" dirty="0"/>
              <a:t>    pygame.init()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#window size를 800, 800으로 설정하고 화면 출력을 위한 버퍼는 Double Buffer로 설정.</a:t>
            </a:r>
          </a:p>
          <a:p>
            <a:r>
              <a:rPr lang="ko-KR" altLang="en-US" dirty="0"/>
              <a:t>    mainWindow = pygame.display.set_mode((800, 800), DOUBLEBUF)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#Mouse클릭 후 Body객체가 저장될 List</a:t>
            </a:r>
          </a:p>
          <a:p>
            <a:r>
              <a:rPr lang="ko-KR" altLang="en-US" dirty="0"/>
              <a:t>    BodyList = []</a:t>
            </a:r>
          </a:p>
          <a:p>
            <a:endParaRPr lang="ko-KR" altLang="en-US" dirty="0"/>
          </a:p>
          <a:p>
            <a:r>
              <a:rPr lang="ko-KR" altLang="en-US" dirty="0"/>
              <a:t>    while True:</a:t>
            </a:r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#배경을 흰색으로 채우기. (R, G, B)</a:t>
            </a:r>
          </a:p>
          <a:p>
            <a:r>
              <a:rPr lang="ko-KR" altLang="en-US" dirty="0"/>
              <a:t>        mainWindow.fill((255, 255, 255))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7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2-1. (R, G, B) </a:t>
            </a:r>
            <a:r>
              <a:rPr lang="ko-KR" altLang="en-US" dirty="0" smtClean="0"/>
              <a:t>가산 혼합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빛의 삼원색을 이용하여 색을 표현하는 방식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Red, Green, Blue </a:t>
            </a:r>
            <a:r>
              <a:rPr lang="ko-KR" altLang="en-US" dirty="0" smtClean="0"/>
              <a:t>세 종류 광원을 이용하여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색을 섞을수록 밝아지기 때문에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가산 혼합</a:t>
            </a:r>
            <a:r>
              <a:rPr lang="en-US" altLang="ko-KR" dirty="0" smtClean="0"/>
              <a:t>‘.</a:t>
            </a:r>
          </a:p>
          <a:p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026" name="Picture 2" descr="https://upload.wikimedia.org/wikipedia/commons/thumb/e/e0/Synthese%2B.svg/220px-Synthese%2B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386" y="3919565"/>
            <a:ext cx="2164029" cy="206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1/11/RGBCube_b.svg/220px-RGBCube_b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56" y="4061179"/>
            <a:ext cx="20955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c/ce/Barn_grand_tetons_rgb_separation.jpg/100px-Barn_grand_tetons_rgb_separa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97" y="1578806"/>
            <a:ext cx="1473720" cy="440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26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닫기 버튼 활성화 및 </a:t>
            </a:r>
            <a:r>
              <a:rPr lang="en-US" altLang="ko-KR" dirty="0" smtClean="0"/>
              <a:t>ESC</a:t>
            </a:r>
            <a:r>
              <a:rPr lang="ko-KR" altLang="en-US" dirty="0" smtClean="0"/>
              <a:t>키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Mouse event 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29733" y="2448972"/>
            <a:ext cx="7264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#윈도우 닫기, ESC, Mouse 이벤트 설정</a:t>
            </a:r>
          </a:p>
          <a:p>
            <a:r>
              <a:rPr lang="ko-KR" altLang="en-US" dirty="0"/>
              <a:t>        for event in pygame.event.get():</a:t>
            </a:r>
          </a:p>
          <a:p>
            <a:r>
              <a:rPr lang="ko-KR" altLang="en-US" dirty="0"/>
              <a:t>            </a:t>
            </a:r>
            <a:r>
              <a:rPr lang="ko-KR" altLang="en-US" dirty="0">
                <a:solidFill>
                  <a:srgbClr val="FF0000"/>
                </a:solidFill>
              </a:rPr>
              <a:t>#윈도우 닫기 이벤트 처리</a:t>
            </a:r>
          </a:p>
          <a:p>
            <a:r>
              <a:rPr lang="ko-KR" altLang="en-US" dirty="0"/>
              <a:t>            if event.type == pygame.QUIT:</a:t>
            </a:r>
          </a:p>
          <a:p>
            <a:r>
              <a:rPr lang="ko-KR" altLang="en-US" dirty="0"/>
              <a:t>                pygame.quit()</a:t>
            </a:r>
          </a:p>
          <a:p>
            <a:r>
              <a:rPr lang="ko-KR" altLang="en-US" dirty="0"/>
              <a:t>                sys.exit()</a:t>
            </a:r>
          </a:p>
          <a:p>
            <a:r>
              <a:rPr lang="ko-KR" altLang="en-US" dirty="0"/>
              <a:t>            </a:t>
            </a:r>
            <a:r>
              <a:rPr lang="ko-KR" altLang="en-US" dirty="0">
                <a:solidFill>
                  <a:srgbClr val="FF0000"/>
                </a:solidFill>
              </a:rPr>
              <a:t>#이벤트가 Keydown </a:t>
            </a:r>
            <a:r>
              <a:rPr lang="ko-KR" altLang="en-US" dirty="0" err="1">
                <a:solidFill>
                  <a:srgbClr val="FF0000"/>
                </a:solidFill>
              </a:rPr>
              <a:t>일때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/>
              <a:t>            if event.type == KEYDOWN:</a:t>
            </a:r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#이벤트가 일어난 키가 ESC키 </a:t>
            </a:r>
            <a:r>
              <a:rPr lang="ko-KR" altLang="en-US" dirty="0" err="1">
                <a:solidFill>
                  <a:srgbClr val="FF0000"/>
                </a:solidFill>
              </a:rPr>
              <a:t>일때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/>
              <a:t>                if event.key == K_ESCAPE:</a:t>
            </a:r>
          </a:p>
          <a:p>
            <a:r>
              <a:rPr lang="ko-KR" altLang="en-US" dirty="0"/>
              <a:t>                    pygame.quit()</a:t>
            </a:r>
          </a:p>
          <a:p>
            <a:r>
              <a:rPr lang="ko-KR" altLang="en-US" dirty="0"/>
              <a:t>                    sys.exit()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4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벡터 뺄셈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2"/>
                <a:r>
                  <a:rPr lang="en-US" altLang="ko-KR" b="1" i="1" dirty="0" smtClean="0"/>
                  <a:t>u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종점을 </a:t>
                </a:r>
                <a:r>
                  <a:rPr lang="en-US" altLang="ko-KR" b="1" i="1" dirty="0" smtClean="0"/>
                  <a:t>w</a:t>
                </a:r>
                <a:r>
                  <a:rPr lang="en-US" altLang="ko-KR" dirty="0" smtClean="0"/>
                  <a:t> </a:t>
                </a:r>
                <a:r>
                  <a:rPr lang="ko-KR" altLang="en-US" dirty="0" smtClean="0"/>
                  <a:t>시점에 연결함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  <a:blipFill rotWithShape="0">
                <a:blip r:embed="rId3"/>
                <a:stretch>
                  <a:fillRect l="-1834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593496" y="424728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u</a:t>
            </a:r>
            <a:endParaRPr lang="ko-KR" altLang="en-US" b="1" i="1" dirty="0"/>
          </a:p>
        </p:txBody>
      </p:sp>
      <p:sp>
        <p:nvSpPr>
          <p:cNvPr id="40" name="직사각형 39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260122" y="4155642"/>
            <a:ext cx="825767" cy="346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471689" y="3853236"/>
            <a:ext cx="293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v</a:t>
            </a:r>
            <a:endParaRPr lang="ko-KR" altLang="en-US" b="1" i="1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5415213" y="4196731"/>
            <a:ext cx="1670676" cy="782492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313183" y="4379018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w</a:t>
            </a:r>
            <a:endParaRPr lang="ko-KR" altLang="en-US" b="1" i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7617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5. </a:t>
            </a:r>
            <a:r>
              <a:rPr lang="ko-KR" altLang="en-US" dirty="0"/>
              <a:t>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클릭때</a:t>
            </a:r>
            <a:r>
              <a:rPr lang="ko-KR" altLang="en-US" dirty="0" smtClean="0"/>
              <a:t> </a:t>
            </a:r>
            <a:r>
              <a:rPr lang="en-US" altLang="ko-KR" dirty="0" smtClean="0"/>
              <a:t>Body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1200" y="1845979"/>
            <a:ext cx="80264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en-US" altLang="ko-KR" dirty="0" smtClean="0"/>
              <a:t>          </a:t>
            </a:r>
            <a:r>
              <a:rPr lang="ko-KR" altLang="en-US" dirty="0" smtClean="0">
                <a:solidFill>
                  <a:srgbClr val="FF0000"/>
                </a:solidFill>
              </a:rPr>
              <a:t>#</a:t>
            </a:r>
            <a:r>
              <a:rPr lang="ko-KR" altLang="en-US" dirty="0">
                <a:solidFill>
                  <a:srgbClr val="FF0000"/>
                </a:solidFill>
              </a:rPr>
              <a:t>마우스 왼쪽 </a:t>
            </a:r>
            <a:r>
              <a:rPr lang="ko-KR" altLang="en-US" dirty="0" err="1">
                <a:solidFill>
                  <a:srgbClr val="FF0000"/>
                </a:solidFill>
              </a:rPr>
              <a:t>클릭일때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/>
              <a:t>            if event.type == MOUSEBUTTONDOWN and event.button == 1:</a:t>
            </a:r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#클릭순간 좌표 저장</a:t>
            </a:r>
          </a:p>
          <a:p>
            <a:r>
              <a:rPr lang="ko-KR" altLang="en-US" dirty="0"/>
              <a:t>                newX, newY = event.pos</a:t>
            </a:r>
          </a:p>
          <a:p>
            <a:endParaRPr lang="ko-KR" altLang="en-US" dirty="0"/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#x 와 y 방향의 속도를 랜덤으로 생성</a:t>
            </a:r>
          </a:p>
          <a:p>
            <a:r>
              <a:rPr lang="ko-KR" altLang="en-US" dirty="0"/>
              <a:t>                vx = numpy.random.uniform(-0.1, 0.1)</a:t>
            </a:r>
          </a:p>
          <a:p>
            <a:r>
              <a:rPr lang="ko-KR" altLang="en-US" dirty="0"/>
              <a:t>                vy = numpy.random.uniform(-0.1, 0.1)</a:t>
            </a:r>
          </a:p>
          <a:p>
            <a:endParaRPr lang="ko-KR" altLang="en-US" dirty="0"/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#좌표, 속력으로 설정된 새로운 body생성</a:t>
            </a:r>
          </a:p>
          <a:p>
            <a:r>
              <a:rPr lang="ko-KR" altLang="en-US" dirty="0"/>
              <a:t>                newBody = bm.Body(newX, newY, numpy.random.randint(5, 25))</a:t>
            </a:r>
          </a:p>
          <a:p>
            <a:r>
              <a:rPr lang="ko-KR" altLang="en-US" dirty="0"/>
              <a:t>                newBody.setVelocity(vx, vy)</a:t>
            </a:r>
          </a:p>
          <a:p>
            <a:endParaRPr lang="ko-KR" altLang="en-US" dirty="0"/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#BodyList에 newBody를 </a:t>
            </a:r>
            <a:r>
              <a:rPr lang="ko-KR" altLang="en-US" dirty="0" smtClean="0">
                <a:solidFill>
                  <a:srgbClr val="FF0000"/>
                </a:solidFill>
              </a:rPr>
              <a:t>추가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/>
              <a:t>                BodyList.append(newBody)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0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ko-KR" dirty="0" smtClean="0"/>
                  <a:t>5-1 </a:t>
                </a:r>
                <a:r>
                  <a:rPr lang="en-US" altLang="ko-KR" dirty="0" err="1" smtClean="0"/>
                  <a:t>numpy.random.uniform</a:t>
                </a:r>
                <a:r>
                  <a:rPr lang="en-US" altLang="ko-KR" dirty="0" smtClean="0"/>
                  <a:t>(low=0.0, high=1.0, size=None)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  <a:p>
                <a:r>
                  <a:rPr lang="ko-KR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h𝑖𝑔h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실수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 인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dirty="0" smtClean="0"/>
                  <a:t>를 리턴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8" t="-10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586" y="3799522"/>
            <a:ext cx="3698298" cy="161164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28191" y="1900535"/>
            <a:ext cx="62135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                #</a:t>
            </a:r>
            <a:r>
              <a:rPr lang="ko-KR" altLang="en-US" dirty="0">
                <a:solidFill>
                  <a:srgbClr val="FF0000"/>
                </a:solidFill>
              </a:rPr>
              <a:t>x 와 y 방향의 속도를 랜덤으로 생성</a:t>
            </a:r>
          </a:p>
          <a:p>
            <a:r>
              <a:rPr lang="ko-KR" altLang="en-US" dirty="0"/>
              <a:t>                vx = numpy.random.uniform(-0.1, 0.1)</a:t>
            </a:r>
          </a:p>
          <a:p>
            <a:r>
              <a:rPr lang="ko-KR" altLang="en-US" dirty="0"/>
              <a:t>                vy = numpy.random.uniform(-0.1, 0.1)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9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6. </a:t>
            </a:r>
            <a:r>
              <a:rPr lang="en-US" altLang="ko-KR" dirty="0" err="1" smtClean="0"/>
              <a:t>accelUpdatedBodyList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2088368"/>
            <a:ext cx="88924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#각 공들의 총 가속도 계산</a:t>
            </a:r>
          </a:p>
          <a:p>
            <a:r>
              <a:rPr lang="ko-KR" altLang="en-US" dirty="0"/>
              <a:t>        for Body in BodyList:</a:t>
            </a:r>
          </a:p>
          <a:p>
            <a:r>
              <a:rPr lang="ko-KR" altLang="en-US" dirty="0"/>
              <a:t>            </a:t>
            </a:r>
            <a:r>
              <a:rPr lang="ko-KR" altLang="en-US" dirty="0">
                <a:solidFill>
                  <a:srgbClr val="FF0000"/>
                </a:solidFill>
              </a:rPr>
              <a:t>#계산된 가속도를 저장할 새로운 body 생성.</a:t>
            </a:r>
          </a:p>
          <a:p>
            <a:r>
              <a:rPr lang="ko-KR" altLang="en-US" dirty="0"/>
              <a:t>            tempBody = Body.cloneBody()</a:t>
            </a:r>
          </a:p>
          <a:p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>
                <a:solidFill>
                  <a:srgbClr val="FF0000"/>
                </a:solidFill>
              </a:rPr>
              <a:t>#</a:t>
            </a:r>
            <a:r>
              <a:rPr lang="ko-KR" altLang="en-US" dirty="0" smtClean="0">
                <a:solidFill>
                  <a:srgbClr val="FF0000"/>
                </a:solidFill>
              </a:rPr>
              <a:t>n-1개의 가속도를 더할 변수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            </a:t>
            </a:r>
            <a:r>
              <a:rPr lang="ko-KR" altLang="en-US" dirty="0" err="1" smtClean="0"/>
              <a:t>AccelX</a:t>
            </a:r>
            <a:r>
              <a:rPr lang="ko-KR" altLang="en-US" dirty="0" smtClean="0"/>
              <a:t> = 0</a:t>
            </a:r>
          </a:p>
          <a:p>
            <a:r>
              <a:rPr lang="ko-KR" altLang="en-US" dirty="0" smtClean="0"/>
              <a:t>            </a:t>
            </a:r>
            <a:r>
              <a:rPr lang="ko-KR" altLang="en-US" dirty="0"/>
              <a:t>AccelY = 0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6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7. </a:t>
            </a:r>
            <a:r>
              <a:rPr lang="en-US" altLang="ko-KR" dirty="0" err="1" smtClean="0"/>
              <a:t>calcAccelFromOtherBody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Body</a:t>
            </a:r>
            <a:r>
              <a:rPr lang="ko-KR" altLang="en-US" dirty="0" smtClean="0"/>
              <a:t>의 가속도 계산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1520" y="1981412"/>
            <a:ext cx="88924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smtClean="0"/>
              <a:t>           </a:t>
            </a:r>
            <a:r>
              <a:rPr lang="ko-KR" altLang="en-US" dirty="0" smtClean="0">
                <a:solidFill>
                  <a:srgbClr val="FF0000"/>
                </a:solidFill>
              </a:rPr>
              <a:t>#</a:t>
            </a:r>
            <a:r>
              <a:rPr lang="ko-KR" altLang="en-US" dirty="0">
                <a:solidFill>
                  <a:srgbClr val="FF0000"/>
                </a:solidFill>
              </a:rPr>
              <a:t>n-1회(Body개수 - 자기자신) 가속도를 </a:t>
            </a:r>
            <a:r>
              <a:rPr lang="ko-KR" altLang="en-US" dirty="0" err="1">
                <a:solidFill>
                  <a:srgbClr val="FF0000"/>
                </a:solidFill>
              </a:rPr>
              <a:t>계산문에</a:t>
            </a:r>
            <a:r>
              <a:rPr lang="ko-KR" altLang="en-US" dirty="0">
                <a:solidFill>
                  <a:srgbClr val="FF0000"/>
                </a:solidFill>
              </a:rPr>
              <a:t> for문 사용.</a:t>
            </a:r>
          </a:p>
          <a:p>
            <a:r>
              <a:rPr lang="ko-KR" altLang="en-US" dirty="0"/>
              <a:t>            for otherBody in BodyList:</a:t>
            </a:r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#Body 자신과는 만유인력을 계산하지 않음.</a:t>
            </a:r>
          </a:p>
          <a:p>
            <a:r>
              <a:rPr lang="ko-KR" altLang="en-US" dirty="0"/>
              <a:t>                if Body == otherBody:</a:t>
            </a:r>
          </a:p>
          <a:p>
            <a:r>
              <a:rPr lang="ko-KR" altLang="en-US" dirty="0"/>
              <a:t>                    continue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               #calcAccelFromOtherBody 함수를 이용하여 x방향 가속도, y방향 가속도 계산</a:t>
            </a:r>
          </a:p>
          <a:p>
            <a:r>
              <a:rPr lang="ko-KR" altLang="en-US" dirty="0"/>
              <a:t>                tempAccelX, tempAccelY = Body.calcAccelFromOtherBody(otherBody, G)</a:t>
            </a:r>
          </a:p>
          <a:p>
            <a:r>
              <a:rPr lang="ko-KR" altLang="en-US" dirty="0"/>
              <a:t>                </a:t>
            </a:r>
            <a:r>
              <a:rPr lang="ko-KR" altLang="en-US" dirty="0">
                <a:solidFill>
                  <a:srgbClr val="FF0000"/>
                </a:solidFill>
              </a:rPr>
              <a:t>#n-1번 계산되는 가속도를 모두 더해서 저장.</a:t>
            </a:r>
          </a:p>
          <a:p>
            <a:r>
              <a:rPr lang="ko-KR" altLang="en-US" dirty="0"/>
              <a:t>                AccelX = AccelX + tempAccelX</a:t>
            </a:r>
          </a:p>
          <a:p>
            <a:r>
              <a:rPr lang="ko-KR" altLang="en-US" dirty="0"/>
              <a:t>                AccelY = AccelY + tempAccelY</a:t>
            </a:r>
          </a:p>
          <a:p>
            <a:r>
              <a:rPr lang="ko-KR" altLang="en-US" dirty="0"/>
              <a:t>            </a:t>
            </a:r>
            <a:r>
              <a:rPr lang="ko-KR" altLang="en-US" dirty="0">
                <a:solidFill>
                  <a:srgbClr val="FF0000"/>
                </a:solidFill>
              </a:rPr>
              <a:t>#계산된 </a:t>
            </a:r>
            <a:r>
              <a:rPr lang="ko-KR" altLang="en-US" dirty="0" smtClean="0">
                <a:solidFill>
                  <a:srgbClr val="FF0000"/>
                </a:solidFill>
              </a:rPr>
              <a:t>가속도를 </a:t>
            </a:r>
            <a:r>
              <a:rPr lang="ko-KR" altLang="en-US" dirty="0" err="1" smtClean="0">
                <a:solidFill>
                  <a:srgbClr val="FF0000"/>
                </a:solidFill>
              </a:rPr>
              <a:t>body</a:t>
            </a:r>
            <a:r>
              <a:rPr lang="ko-KR" altLang="en-US" dirty="0" err="1">
                <a:solidFill>
                  <a:srgbClr val="FF0000"/>
                </a:solidFill>
              </a:rPr>
              <a:t>에</a:t>
            </a:r>
            <a:r>
              <a:rPr lang="ko-KR" altLang="en-US" dirty="0">
                <a:solidFill>
                  <a:srgbClr val="FF0000"/>
                </a:solidFill>
              </a:rPr>
              <a:t> 적용.</a:t>
            </a:r>
          </a:p>
          <a:p>
            <a:r>
              <a:rPr lang="ko-KR" altLang="en-US" dirty="0"/>
              <a:t>            tempBody.setAccel(AccelX, </a:t>
            </a:r>
            <a:r>
              <a:rPr lang="ko-KR" altLang="en-US" dirty="0" err="1"/>
              <a:t>AccelY</a:t>
            </a:r>
            <a:r>
              <a:rPr lang="ko-KR" altLang="en-US" dirty="0" smtClean="0"/>
              <a:t>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67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/>
              <a:t> (main.py)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8. </a:t>
            </a:r>
            <a:r>
              <a:rPr lang="ko-KR" altLang="en-US" dirty="0" smtClean="0"/>
              <a:t>속도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위치 업데이트 및 그리기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68760" y="1643162"/>
            <a:ext cx="66064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       #</a:t>
            </a:r>
            <a:r>
              <a:rPr lang="ko-KR" altLang="en-US" dirty="0">
                <a:solidFill>
                  <a:srgbClr val="FF0000"/>
                </a:solidFill>
              </a:rPr>
              <a:t>각 body들의 새로운 가속도에 따른 속도 계산.</a:t>
            </a:r>
          </a:p>
          <a:p>
            <a:r>
              <a:rPr lang="ko-KR" altLang="en-US" dirty="0"/>
              <a:t>        for accelUpdatedBody in accelUpdatedBodyList:</a:t>
            </a:r>
          </a:p>
          <a:p>
            <a:r>
              <a:rPr lang="ko-KR" altLang="en-US" dirty="0"/>
              <a:t>            accelUpdatedBody.updateVelocity()</a:t>
            </a:r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#속도가 업데이트된 BodyList 저장</a:t>
            </a:r>
          </a:p>
          <a:p>
            <a:r>
              <a:rPr lang="ko-KR" altLang="en-US" dirty="0"/>
              <a:t>        velUpdatedBodyList = accelUpdatedBodyList</a:t>
            </a:r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#좌표 업데이트 및 그리기</a:t>
            </a:r>
          </a:p>
          <a:p>
            <a:r>
              <a:rPr lang="ko-KR" altLang="en-US" dirty="0"/>
              <a:t>        for Body in velUpdatedBodyList :</a:t>
            </a:r>
          </a:p>
          <a:p>
            <a:r>
              <a:rPr lang="ko-KR" altLang="en-US" dirty="0"/>
              <a:t>            Body.updatePosition()</a:t>
            </a:r>
          </a:p>
          <a:p>
            <a:r>
              <a:rPr lang="ko-KR" altLang="en-US" dirty="0"/>
              <a:t>            drawBody(Body, mainWindow)</a:t>
            </a:r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#윈도우에 버퍼를 출력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pygame.display.flip</a:t>
            </a:r>
            <a:r>
              <a:rPr lang="ko-KR" altLang="en-US" dirty="0" smtClean="0"/>
              <a:t>()</a:t>
            </a:r>
            <a:endParaRPr lang="en-US" altLang="ko-KR" dirty="0" smtClean="0"/>
          </a:p>
          <a:p>
            <a:endParaRPr lang="ko-KR" altLang="en-US" dirty="0"/>
          </a:p>
          <a:p>
            <a:r>
              <a:rPr lang="ko-KR" altLang="en-US" dirty="0"/>
              <a:t>        clock.tick(FPS)</a:t>
            </a:r>
          </a:p>
          <a:p>
            <a:r>
              <a:rPr lang="ko-KR" altLang="en-US" dirty="0"/>
              <a:t>    return 0</a:t>
            </a:r>
          </a:p>
          <a:p>
            <a:r>
              <a:rPr lang="ko-KR" altLang="en-US" dirty="0"/>
              <a:t>if __name__ == "__main__":</a:t>
            </a:r>
          </a:p>
          <a:p>
            <a:r>
              <a:rPr lang="ko-KR" altLang="en-US" dirty="0"/>
              <a:t>    main()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72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(BodyModule.py)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9. Class Body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68760" y="1387798"/>
            <a:ext cx="66064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dirty="0"/>
          </a:p>
          <a:p>
            <a:r>
              <a:rPr lang="ko-KR" altLang="en-US" dirty="0"/>
              <a:t>class Body :</a:t>
            </a:r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 Body </a:t>
            </a:r>
            <a:r>
              <a:rPr lang="ko-KR" altLang="en-US" dirty="0" err="1">
                <a:solidFill>
                  <a:srgbClr val="FF0000"/>
                </a:solidFill>
              </a:rPr>
              <a:t>생성자</a:t>
            </a:r>
            <a:endParaRPr lang="ko-KR" altLang="en-US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    # 반지름, 좌표, 속도, 가속도, 색깔</a:t>
            </a:r>
          </a:p>
          <a:p>
            <a:r>
              <a:rPr lang="ko-KR" altLang="en-US" dirty="0"/>
              <a:t>    def __init__(self, posX, posY, radius):</a:t>
            </a:r>
          </a:p>
          <a:p>
            <a:r>
              <a:rPr lang="ko-KR" altLang="en-US" dirty="0"/>
              <a:t>        self.r = radius</a:t>
            </a:r>
          </a:p>
          <a:p>
            <a:r>
              <a:rPr lang="ko-KR" altLang="en-US" dirty="0"/>
              <a:t>        self.px = posX</a:t>
            </a:r>
          </a:p>
          <a:p>
            <a:r>
              <a:rPr lang="ko-KR" altLang="en-US" dirty="0"/>
              <a:t>        self.py = posY</a:t>
            </a:r>
          </a:p>
          <a:p>
            <a:r>
              <a:rPr lang="ko-KR" altLang="en-US" dirty="0"/>
              <a:t>        self.m = self.r**3</a:t>
            </a:r>
          </a:p>
          <a:p>
            <a:r>
              <a:rPr lang="ko-KR" altLang="en-US" dirty="0"/>
              <a:t>        self.vx = 0</a:t>
            </a:r>
          </a:p>
          <a:p>
            <a:r>
              <a:rPr lang="ko-KR" altLang="en-US" dirty="0"/>
              <a:t>        self.vy = 0</a:t>
            </a:r>
          </a:p>
          <a:p>
            <a:r>
              <a:rPr lang="ko-KR" altLang="en-US" dirty="0"/>
              <a:t>        self.ax = 0</a:t>
            </a:r>
          </a:p>
          <a:p>
            <a:r>
              <a:rPr lang="ko-KR" altLang="en-US" dirty="0"/>
              <a:t>        self.ay = 0</a:t>
            </a:r>
          </a:p>
          <a:p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#(R, G, B) 생성. randint()</a:t>
            </a:r>
            <a:r>
              <a:rPr lang="ko-KR" altLang="en-US" dirty="0" err="1">
                <a:solidFill>
                  <a:srgbClr val="FF0000"/>
                </a:solidFill>
              </a:rPr>
              <a:t>를</a:t>
            </a:r>
            <a:r>
              <a:rPr lang="ko-KR" altLang="en-US" dirty="0">
                <a:solidFill>
                  <a:srgbClr val="FF0000"/>
                </a:solidFill>
              </a:rPr>
              <a:t> 통해 랜덤 색깔 생성.</a:t>
            </a:r>
          </a:p>
          <a:p>
            <a:r>
              <a:rPr lang="ko-KR" altLang="en-US" dirty="0"/>
              <a:t>        self.color = (numpy.random.randint(0, 255, 1),</a:t>
            </a:r>
          </a:p>
          <a:p>
            <a:r>
              <a:rPr lang="ko-KR" altLang="en-US" dirty="0"/>
              <a:t>                      </a:t>
            </a:r>
            <a:r>
              <a:rPr lang="ko-KR" altLang="en-US" dirty="0" smtClean="0"/>
              <a:t>       numpy.random.randint(0</a:t>
            </a:r>
            <a:r>
              <a:rPr lang="ko-KR" altLang="en-US" dirty="0"/>
              <a:t>, 255, 1),</a:t>
            </a:r>
          </a:p>
          <a:p>
            <a:r>
              <a:rPr lang="ko-KR" altLang="en-US" dirty="0"/>
              <a:t>                      </a:t>
            </a:r>
            <a:r>
              <a:rPr lang="ko-KR" altLang="en-US" dirty="0" smtClean="0"/>
              <a:t>       numpy.random.randint(0</a:t>
            </a:r>
            <a:r>
              <a:rPr lang="ko-KR" altLang="en-US" dirty="0"/>
              <a:t>, 255, 1))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(BodyModule.py)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9. Class Body, </a:t>
            </a:r>
            <a:r>
              <a:rPr lang="ko-KR" altLang="en-US" dirty="0" smtClean="0"/>
              <a:t>속도 가속도 함수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51520" y="1622779"/>
            <a:ext cx="1136474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#입력 받은 x방향 속도, y방향 속도 대입</a:t>
            </a:r>
          </a:p>
          <a:p>
            <a:r>
              <a:rPr lang="ko-KR" altLang="en-US" dirty="0"/>
              <a:t>    def setVelocity(self, vx, vy):</a:t>
            </a:r>
          </a:p>
          <a:p>
            <a:r>
              <a:rPr lang="ko-KR" altLang="en-US" dirty="0"/>
              <a:t>        self.vx = vx</a:t>
            </a:r>
          </a:p>
          <a:p>
            <a:r>
              <a:rPr lang="ko-KR" altLang="en-US" dirty="0"/>
              <a:t>        self.vy = vy</a:t>
            </a:r>
          </a:p>
          <a:p>
            <a:endParaRPr lang="ko-KR" altLang="en-US" dirty="0"/>
          </a:p>
          <a:p>
            <a:r>
              <a:rPr lang="ko-KR" altLang="en-US" dirty="0">
                <a:solidFill>
                  <a:srgbClr val="FF0000"/>
                </a:solidFill>
              </a:rPr>
              <a:t>    # 입력 받은 x방향 가속도, y방향 가속도 대입</a:t>
            </a:r>
          </a:p>
          <a:p>
            <a:r>
              <a:rPr lang="ko-KR" altLang="en-US" dirty="0"/>
              <a:t>    def setAccel(self, ax, ay):</a:t>
            </a:r>
          </a:p>
          <a:p>
            <a:r>
              <a:rPr lang="ko-KR" altLang="en-US" dirty="0"/>
              <a:t>        self.ax = ax</a:t>
            </a:r>
          </a:p>
          <a:p>
            <a:r>
              <a:rPr lang="ko-KR" altLang="en-US" dirty="0"/>
              <a:t>        self.ay = ay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 V = V0 + a * delta t ('해당함수 호출 = 시간변화' </a:t>
            </a:r>
            <a:r>
              <a:rPr lang="ko-KR" altLang="en-US" dirty="0" err="1">
                <a:solidFill>
                  <a:srgbClr val="FF0000"/>
                </a:solidFill>
              </a:rPr>
              <a:t>이기때문에</a:t>
            </a:r>
            <a:r>
              <a:rPr lang="ko-KR" altLang="en-US" dirty="0">
                <a:solidFill>
                  <a:srgbClr val="FF0000"/>
                </a:solidFill>
              </a:rPr>
              <a:t> delta t = 1)</a:t>
            </a:r>
          </a:p>
          <a:p>
            <a:r>
              <a:rPr lang="ko-KR" altLang="en-US" dirty="0"/>
              <a:t>    def updateVelocity(self):</a:t>
            </a:r>
          </a:p>
          <a:p>
            <a:r>
              <a:rPr lang="ko-KR" altLang="en-US" dirty="0"/>
              <a:t>        self.vx = self.vx + self.ax</a:t>
            </a:r>
          </a:p>
          <a:p>
            <a:r>
              <a:rPr lang="ko-KR" altLang="en-US" dirty="0"/>
              <a:t>        self.vy = self.vy + self.ay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 position = p0 + v * delta t ('해당함수 호출 = 시간변화' </a:t>
            </a:r>
            <a:r>
              <a:rPr lang="ko-KR" altLang="en-US" dirty="0" err="1">
                <a:solidFill>
                  <a:srgbClr val="FF0000"/>
                </a:solidFill>
              </a:rPr>
              <a:t>이기때문에</a:t>
            </a:r>
            <a:r>
              <a:rPr lang="ko-KR" altLang="en-US" dirty="0">
                <a:solidFill>
                  <a:srgbClr val="FF0000"/>
                </a:solidFill>
              </a:rPr>
              <a:t> delta t = 1)</a:t>
            </a:r>
          </a:p>
          <a:p>
            <a:r>
              <a:rPr lang="ko-KR" altLang="en-US" dirty="0"/>
              <a:t>    def updatePosition(self):</a:t>
            </a:r>
          </a:p>
          <a:p>
            <a:r>
              <a:rPr lang="ko-KR" altLang="en-US" dirty="0"/>
              <a:t>        self.px = self.px + self.vx</a:t>
            </a:r>
          </a:p>
          <a:p>
            <a:r>
              <a:rPr lang="ko-KR" altLang="en-US" dirty="0"/>
              <a:t>        self.py = self.py + self.vy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9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(BodyModule.py)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10. Class Body, </a:t>
            </a:r>
            <a:r>
              <a:rPr lang="en-US" altLang="ko-KR" dirty="0" err="1" smtClean="0"/>
              <a:t>cloneBody</a:t>
            </a:r>
            <a:r>
              <a:rPr lang="en-US" altLang="ko-KR" dirty="0" smtClean="0"/>
              <a:t>(), </a:t>
            </a:r>
            <a:r>
              <a:rPr lang="en-US" altLang="ko-KR" dirty="0" err="1" smtClean="0"/>
              <a:t>calcAccelFromOtherBody</a:t>
            </a:r>
            <a:r>
              <a:rPr lang="en-US" altLang="ko-KR" dirty="0" smtClean="0"/>
              <a:t>() 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632877"/>
            <a:ext cx="9144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 BodyList에서 accelUpdatedList로 가속도 </a:t>
            </a:r>
            <a:r>
              <a:rPr lang="ko-KR" altLang="en-US" dirty="0" smtClean="0">
                <a:solidFill>
                  <a:srgbClr val="FF0000"/>
                </a:solidFill>
              </a:rPr>
              <a:t>계산 후 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dirty="0" smtClean="0">
                <a:solidFill>
                  <a:srgbClr val="FF0000"/>
                </a:solidFill>
              </a:rPr>
              <a:t>    # </a:t>
            </a:r>
            <a:r>
              <a:rPr lang="ko-KR" altLang="en-US" dirty="0" smtClean="0">
                <a:solidFill>
                  <a:srgbClr val="FF0000"/>
                </a:solidFill>
              </a:rPr>
              <a:t>복사 </a:t>
            </a:r>
            <a:r>
              <a:rPr lang="ko-KR" altLang="en-US" dirty="0" err="1" smtClean="0">
                <a:solidFill>
                  <a:srgbClr val="FF0000"/>
                </a:solidFill>
              </a:rPr>
              <a:t>할때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좌표, 반지름, 속도, 색깔을 복사.</a:t>
            </a:r>
          </a:p>
          <a:p>
            <a:r>
              <a:rPr lang="ko-KR" altLang="en-US" dirty="0"/>
              <a:t>    def cloneBody(self):</a:t>
            </a:r>
          </a:p>
          <a:p>
            <a:r>
              <a:rPr lang="ko-KR" altLang="en-US" dirty="0"/>
              <a:t>        clone = Body(self.px, self.py, self.r)</a:t>
            </a:r>
          </a:p>
          <a:p>
            <a:r>
              <a:rPr lang="ko-KR" altLang="en-US" dirty="0"/>
              <a:t>        clone.vx = self.vx</a:t>
            </a:r>
          </a:p>
          <a:p>
            <a:r>
              <a:rPr lang="ko-KR" altLang="en-US" dirty="0"/>
              <a:t>        clone.vy = self.vy</a:t>
            </a:r>
          </a:p>
          <a:p>
            <a:r>
              <a:rPr lang="ko-KR" altLang="en-US" dirty="0"/>
              <a:t>        clone.color = self.color</a:t>
            </a:r>
          </a:p>
          <a:p>
            <a:endParaRPr lang="ko-KR" altLang="en-US" dirty="0"/>
          </a:p>
          <a:p>
            <a:r>
              <a:rPr lang="ko-KR" altLang="en-US" dirty="0"/>
              <a:t>        return clone</a:t>
            </a:r>
          </a:p>
          <a:p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>
                <a:solidFill>
                  <a:srgbClr val="FF0000"/>
                </a:solidFill>
              </a:rPr>
              <a:t>#ohterBody에 의해 self에 가해지는 힘을 구하는 함수.</a:t>
            </a:r>
          </a:p>
          <a:p>
            <a:r>
              <a:rPr lang="ko-KR" altLang="en-US" dirty="0"/>
              <a:t>    def calcAccelFromOtherBody(self, otherBody, G):</a:t>
            </a:r>
          </a:p>
          <a:p>
            <a:r>
              <a:rPr lang="ko-KR" altLang="en-US" dirty="0"/>
              <a:t>        univGravX = 0</a:t>
            </a:r>
          </a:p>
          <a:p>
            <a:r>
              <a:rPr lang="ko-KR" altLang="en-US" dirty="0"/>
              <a:t>        univGravY = </a:t>
            </a:r>
            <a:r>
              <a:rPr lang="ko-KR" altLang="en-US" dirty="0" smtClean="0"/>
              <a:t>0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 otherBody에 의해 self가 받는 힘 계산.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       # 숙제 : 직접 </a:t>
            </a:r>
            <a:r>
              <a:rPr lang="ko-KR" altLang="en-US" dirty="0" smtClean="0">
                <a:solidFill>
                  <a:srgbClr val="FF0000"/>
                </a:solidFill>
              </a:rPr>
              <a:t>구현</a:t>
            </a:r>
            <a:endParaRPr lang="ko-KR" altLang="en-US" dirty="0"/>
          </a:p>
          <a:p>
            <a:r>
              <a:rPr lang="ko-KR" altLang="en-US" dirty="0"/>
              <a:t>        return univGravX, univGravY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4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숙제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본 </a:t>
            </a:r>
            <a:r>
              <a:rPr lang="en-US" altLang="ko-KR" dirty="0" smtClean="0"/>
              <a:t>Slide 6 – 9</a:t>
            </a:r>
            <a:r>
              <a:rPr lang="ko-KR" altLang="en-US" dirty="0" smtClean="0"/>
              <a:t>를 이용하여 직접 구현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73920" y="2062540"/>
            <a:ext cx="66064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#ohterBody에 의해 self에 가해지는 힘을 구하는 함수.</a:t>
            </a:r>
          </a:p>
          <a:p>
            <a:r>
              <a:rPr lang="ko-KR" altLang="en-US" dirty="0"/>
              <a:t>    def calcAccelFromOtherBody(self, otherBody, G):</a:t>
            </a:r>
          </a:p>
          <a:p>
            <a:r>
              <a:rPr lang="ko-KR" altLang="en-US" dirty="0"/>
              <a:t>        univGravX = 0</a:t>
            </a:r>
          </a:p>
          <a:p>
            <a:r>
              <a:rPr lang="ko-KR" altLang="en-US" dirty="0"/>
              <a:t>        univGravY = 0</a:t>
            </a:r>
          </a:p>
          <a:p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ko-KR" altLang="en-US" dirty="0">
                <a:solidFill>
                  <a:srgbClr val="FF0000"/>
                </a:solidFill>
              </a:rPr>
              <a:t># otherBody에 의해 self가 받는 힘 계산.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        # 숙제 : 직접 구현</a:t>
            </a:r>
          </a:p>
          <a:p>
            <a:endParaRPr lang="ko-KR" altLang="en-US" dirty="0"/>
          </a:p>
          <a:p>
            <a:r>
              <a:rPr lang="ko-KR" altLang="en-US" dirty="0"/>
              <a:t>        return univGravX, univGravY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3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N-body </a:t>
            </a:r>
            <a:r>
              <a:rPr lang="ko-KR" altLang="en-US" dirty="0" smtClean="0"/>
              <a:t>프로그래밍 실습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숙제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숙제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숙제 전</a:t>
            </a:r>
            <a:r>
              <a:rPr lang="en-US" altLang="ko-KR" dirty="0" smtClean="0"/>
              <a:t>				- </a:t>
            </a:r>
            <a:r>
              <a:rPr lang="ko-KR" altLang="en-US" dirty="0" smtClean="0"/>
              <a:t>숙제 후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숙제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1520" y="2082799"/>
            <a:ext cx="4171659" cy="4273551"/>
          </a:xfrm>
          <a:prstGeom prst="rect">
            <a:avLst/>
          </a:prstGeom>
        </p:spPr>
      </p:pic>
      <p:pic>
        <p:nvPicPr>
          <p:cNvPr id="6" name="숙제후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070571"/>
            <a:ext cx="4183595" cy="4285779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103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-y grid 0 to +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26" y="1609876"/>
            <a:ext cx="3941422" cy="377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</p:spPr>
            <p:txBody>
              <a:bodyPr>
                <a:normAutofit/>
              </a:bodyPr>
              <a:lstStyle/>
              <a:p>
                <a:r>
                  <a:rPr lang="ko-KR" altLang="en-US" dirty="0" smtClean="0"/>
                  <a:t>벡터 곱셈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스칼라와 벡터의 곱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endParaRPr lang="en-US" altLang="ko-KR" dirty="0" smtClean="0"/>
              </a:p>
              <a:p>
                <a:pPr lvl="2"/>
                <a:endParaRPr lang="en-US" altLang="ko-KR" b="0" dirty="0" smtClean="0"/>
              </a:p>
              <a:p>
                <a:pPr lvl="1"/>
                <a:endParaRPr lang="en-US" altLang="ko-KR" dirty="0" smtClean="0"/>
              </a:p>
              <a:p>
                <a:pPr lvl="1"/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4320480" cy="4824536"/>
              </a:xfrm>
              <a:blipFill rotWithShape="0">
                <a:blip r:embed="rId3"/>
                <a:stretch>
                  <a:fillRect l="-1834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5415213" y="4155988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5593496" y="4247282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u</a:t>
            </a:r>
            <a:endParaRPr lang="ko-KR" altLang="en-US" b="1" i="1" dirty="0"/>
          </a:p>
        </p:txBody>
      </p:sp>
      <p:sp>
        <p:nvSpPr>
          <p:cNvPr id="40" name="직사각형 39"/>
          <p:cNvSpPr/>
          <p:nvPr/>
        </p:nvSpPr>
        <p:spPr>
          <a:xfrm>
            <a:off x="5120564" y="494629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O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240914" y="3337167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V="1">
            <a:off x="7104030" y="2505694"/>
            <a:ext cx="825701" cy="823235"/>
          </a:xfrm>
          <a:prstGeom prst="straightConnector1">
            <a:avLst/>
          </a:prstGeom>
          <a:ln w="19050">
            <a:headEnd type="none" w="sm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6437875" y="3429000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u</a:t>
            </a:r>
            <a:endParaRPr lang="ko-KR" altLang="en-US" b="1" i="1" dirty="0"/>
          </a:p>
        </p:txBody>
      </p:sp>
      <p:sp>
        <p:nvSpPr>
          <p:cNvPr id="18" name="직사각형 17"/>
          <p:cNvSpPr/>
          <p:nvPr/>
        </p:nvSpPr>
        <p:spPr>
          <a:xfrm>
            <a:off x="7282254" y="2610718"/>
            <a:ext cx="306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1" dirty="0" smtClean="0"/>
              <a:t>u</a:t>
            </a:r>
            <a:endParaRPr lang="ko-KR" altLang="en-US" b="1" i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69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en.wikipedia.org/wiki/Newton's_law_of_universal_gravitation</a:t>
            </a:r>
            <a:endParaRPr lang="en-US" altLang="ko-KR" dirty="0" smtClean="0"/>
          </a:p>
          <a:p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en.wikipedia.org/wiki/N-body_problem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http://yjh-phys.tistory.com/</a:t>
            </a:r>
            <a:endParaRPr lang="en-US" altLang="ko-KR" dirty="0"/>
          </a:p>
          <a:p>
            <a:r>
              <a:rPr lang="en-US" altLang="ko-KR" dirty="0" smtClean="0">
                <a:hlinkClick r:id="rId5"/>
              </a:rPr>
              <a:t>http</a:t>
            </a:r>
            <a:r>
              <a:rPr lang="en-US" altLang="ko-KR" dirty="0">
                <a:hlinkClick r:id="rId5"/>
              </a:rPr>
              <a:t>://</a:t>
            </a:r>
            <a:r>
              <a:rPr lang="en-US" altLang="ko-KR" dirty="0" smtClean="0">
                <a:hlinkClick r:id="rId5"/>
              </a:rPr>
              <a:t>www.pygame.org/</a:t>
            </a:r>
            <a:endParaRPr lang="en-US" altLang="ko-KR" dirty="0" smtClean="0"/>
          </a:p>
          <a:p>
            <a:r>
              <a:rPr lang="en-US" altLang="ko-KR" dirty="0">
                <a:hlinkClick r:id="rId6"/>
              </a:rPr>
              <a:t>https://</a:t>
            </a:r>
            <a:r>
              <a:rPr lang="en-US" altLang="ko-KR" dirty="0" smtClean="0">
                <a:hlinkClick r:id="rId6"/>
              </a:rPr>
              <a:t>docs.scipy.org/</a:t>
            </a:r>
            <a:endParaRPr lang="en-US" altLang="ko-KR" dirty="0" smtClean="0"/>
          </a:p>
          <a:p>
            <a:r>
              <a:rPr lang="en-US" altLang="ko-KR" dirty="0">
                <a:hlinkClick r:id="rId7"/>
              </a:rPr>
              <a:t>https://ko.wikipedia.org/wiki/RGB_%EA%B0%80%EC%82%B0%ED%98%BC%ED%95%A9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78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랜덤 </a:t>
            </a:r>
            <a:r>
              <a:rPr lang="ko-KR" altLang="en-US" dirty="0" smtClean="0"/>
              <a:t>넘버와 </a:t>
            </a:r>
            <a:r>
              <a:rPr lang="ko-KR" altLang="en-US" dirty="0" err="1" smtClean="0"/>
              <a:t>몬테카를로</a:t>
            </a:r>
            <a:r>
              <a:rPr lang="ko-KR" altLang="en-US" dirty="0" smtClean="0"/>
              <a:t> 방법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39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랜덤 모듈</a:t>
            </a:r>
            <a:endParaRPr lang="en-US" altLang="ko-KR" dirty="0" smtClean="0"/>
          </a:p>
          <a:p>
            <a:r>
              <a:rPr lang="ko-KR" altLang="en-US" dirty="0" smtClean="0"/>
              <a:t>몬테카를로 방법</a:t>
            </a:r>
            <a:endParaRPr lang="en-US" altLang="ko-KR" dirty="0" smtClean="0"/>
          </a:p>
          <a:p>
            <a:r>
              <a:rPr lang="ko-KR" altLang="en-US" dirty="0" smtClean="0"/>
              <a:t>원주율 구하기</a:t>
            </a:r>
            <a:endParaRPr lang="en-US" altLang="ko-KR" dirty="0" smtClean="0"/>
          </a:p>
          <a:p>
            <a:r>
              <a:rPr lang="ko-KR" altLang="en-US" dirty="0" smtClean="0"/>
              <a:t>암호화 파일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16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랜덤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24536"/>
          </a:xfrm>
        </p:spPr>
        <p:txBody>
          <a:bodyPr/>
          <a:lstStyle/>
          <a:p>
            <a:r>
              <a:rPr lang="ko-KR" altLang="en-US" dirty="0" smtClean="0"/>
              <a:t>랜덤</a:t>
            </a:r>
            <a:r>
              <a:rPr lang="en-US" altLang="ko-KR" dirty="0" smtClean="0"/>
              <a:t>(pseudo-random) </a:t>
            </a:r>
            <a:r>
              <a:rPr lang="ko-KR" altLang="en-US" dirty="0" smtClean="0"/>
              <a:t>숫자 생성</a:t>
            </a:r>
            <a:endParaRPr lang="en-US" altLang="ko-KR" dirty="0" smtClean="0"/>
          </a:p>
          <a:p>
            <a:pPr lvl="1"/>
            <a:r>
              <a:rPr lang="en-US" altLang="ko-KR" dirty="0"/>
              <a:t>Source code: </a:t>
            </a:r>
            <a:r>
              <a:rPr lang="en-US" altLang="ko-KR" dirty="0" smtClean="0"/>
              <a:t>Lib/random.py</a:t>
            </a:r>
            <a:endParaRPr lang="en-US" altLang="ko-KR" dirty="0"/>
          </a:p>
          <a:p>
            <a:r>
              <a:rPr lang="ko-KR" altLang="en-US" dirty="0" smtClean="0"/>
              <a:t>기본 함수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random()</a:t>
            </a:r>
          </a:p>
          <a:p>
            <a:pPr lvl="1"/>
            <a:r>
              <a:rPr lang="ko-KR" altLang="en-US" dirty="0" smtClean="0"/>
              <a:t>랜덤한 실수 행성 </a:t>
            </a:r>
            <a:r>
              <a:rPr lang="en-US" altLang="ko-KR" dirty="0"/>
              <a:t>[0.0, 1.0)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매번 다른 난수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보안</a:t>
            </a:r>
            <a:r>
              <a:rPr lang="en-US" altLang="ko-KR" dirty="0" smtClean="0"/>
              <a:t>(security)</a:t>
            </a:r>
            <a:r>
              <a:rPr lang="ko-KR" altLang="en-US" dirty="0" smtClean="0"/>
              <a:t> 목적으로 적합하지 않음 </a:t>
            </a:r>
            <a:r>
              <a:rPr lang="en-US" altLang="ko-KR" dirty="0" smtClean="0"/>
              <a:t>(secrets </a:t>
            </a:r>
            <a:r>
              <a:rPr lang="ko-KR" altLang="en-US" dirty="0" smtClean="0"/>
              <a:t>모듈 사용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9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랜덤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24536"/>
          </a:xfrm>
        </p:spPr>
        <p:txBody>
          <a:bodyPr/>
          <a:lstStyle/>
          <a:p>
            <a:r>
              <a:rPr lang="en-US" altLang="ko-KR" dirty="0" smtClean="0"/>
              <a:t>Secrets </a:t>
            </a:r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암호학적으로 강한 랜덤</a:t>
            </a:r>
            <a:r>
              <a:rPr lang="en-US" altLang="ko-KR" dirty="0" smtClean="0"/>
              <a:t>(pseudo-random) </a:t>
            </a:r>
            <a:r>
              <a:rPr lang="ko-KR" altLang="en-US" dirty="0" smtClean="0"/>
              <a:t>숫자 생성</a:t>
            </a:r>
            <a:endParaRPr lang="en-US" altLang="ko-KR" dirty="0" smtClean="0"/>
          </a:p>
          <a:p>
            <a:pPr lvl="1"/>
            <a:r>
              <a:rPr lang="en-US" altLang="ko-KR" dirty="0"/>
              <a:t>Source code: </a:t>
            </a:r>
            <a:r>
              <a:rPr lang="en-US" altLang="ko-KR" dirty="0" smtClean="0"/>
              <a:t>Lib/secrets.py</a:t>
            </a:r>
          </a:p>
          <a:p>
            <a:pPr lvl="1"/>
            <a:r>
              <a:rPr lang="en-US" altLang="ko-KR" dirty="0"/>
              <a:t>New in version 3.6.</a:t>
            </a:r>
          </a:p>
          <a:p>
            <a:r>
              <a:rPr lang="ko-KR" altLang="en-US" dirty="0" smtClean="0"/>
              <a:t>암호</a:t>
            </a:r>
            <a:r>
              <a:rPr lang="en-US" altLang="ko-KR" dirty="0" smtClean="0"/>
              <a:t>(password), </a:t>
            </a:r>
            <a:r>
              <a:rPr lang="ko-KR" altLang="en-US" dirty="0" smtClean="0"/>
              <a:t>계정인증</a:t>
            </a:r>
            <a:r>
              <a:rPr lang="en-US" altLang="ko-KR" dirty="0" smtClean="0"/>
              <a:t>(authentication), </a:t>
            </a:r>
            <a:r>
              <a:rPr lang="ko-KR" altLang="en-US" dirty="0" smtClean="0"/>
              <a:t>보안토큰</a:t>
            </a:r>
            <a:r>
              <a:rPr lang="en-US" altLang="ko-KR" dirty="0" smtClean="0"/>
              <a:t>(token) </a:t>
            </a:r>
            <a:r>
              <a:rPr lang="ko-KR" altLang="en-US" dirty="0" smtClean="0"/>
              <a:t>같은 데이터들에 적합한 강한 난수를 생성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10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랜덤 모듈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24536"/>
          </a:xfrm>
        </p:spPr>
        <p:txBody>
          <a:bodyPr/>
          <a:lstStyle/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61" y="1875950"/>
            <a:ext cx="5242878" cy="3850062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7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seed()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난수 생성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왜 필요할까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예제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037" y="2337619"/>
            <a:ext cx="4733925" cy="3657600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1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랜덤 함수들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uniform(a, b)</a:t>
            </a:r>
          </a:p>
          <a:p>
            <a:pPr lvl="1"/>
            <a:r>
              <a:rPr lang="en-US" altLang="ko-KR" dirty="0" smtClean="0"/>
              <a:t>a </a:t>
            </a:r>
            <a:r>
              <a:rPr lang="en-US" altLang="ko-KR" dirty="0"/>
              <a:t>&lt;= N &lt;= </a:t>
            </a:r>
            <a:r>
              <a:rPr lang="en-US" altLang="ko-KR" dirty="0" smtClean="0"/>
              <a:t>b </a:t>
            </a:r>
            <a:r>
              <a:rPr lang="ko-KR" altLang="en-US" dirty="0" smtClean="0"/>
              <a:t>조건을 만족하는 랜덤한 실수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을 리턴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29" y="2184684"/>
            <a:ext cx="2595234" cy="3908612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23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랜덤 함수들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randrange(stop)</a:t>
            </a:r>
          </a:p>
          <a:p>
            <a:pPr lvl="1"/>
            <a:r>
              <a:rPr lang="en-US" altLang="ko-KR" dirty="0" smtClean="0"/>
              <a:t>0 &lt;= N &lt; stop </a:t>
            </a:r>
            <a:r>
              <a:rPr lang="ko-KR" altLang="en-US" dirty="0" smtClean="0"/>
              <a:t>조건을 만족하는 랜덤한 정수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을 리턴</a:t>
            </a:r>
            <a:endParaRPr lang="en-US" altLang="ko-KR" dirty="0" smtClean="0"/>
          </a:p>
          <a:p>
            <a:r>
              <a:rPr lang="en-US" altLang="ko-KR" dirty="0" smtClean="0"/>
              <a:t>randrange(start</a:t>
            </a:r>
            <a:r>
              <a:rPr lang="en-US" altLang="ko-KR" dirty="0"/>
              <a:t>, stop[, step])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start &lt;= N &lt; stop </a:t>
            </a:r>
            <a:r>
              <a:rPr lang="ko-KR" altLang="en-US" dirty="0" smtClean="0"/>
              <a:t>조건을 만족하는 랜덤한 정수 </a:t>
            </a:r>
            <a:r>
              <a:rPr lang="en-US" altLang="ko-KR" dirty="0" smtClean="0"/>
              <a:t>N</a:t>
            </a:r>
            <a:r>
              <a:rPr lang="ko-KR" altLang="en-US" dirty="0" smtClean="0"/>
              <a:t>을 리턴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 </a:t>
            </a:r>
            <a:r>
              <a:rPr lang="ko-KR" altLang="en-US" dirty="0" smtClean="0"/>
              <a:t>단위로 수 증가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741" y="2967038"/>
            <a:ext cx="2759583" cy="3370701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21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랜덤 함수들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choice(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시퀀스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seq</a:t>
            </a:r>
            <a:r>
              <a:rPr lang="ko-KR" altLang="en-US" dirty="0" smtClean="0"/>
              <a:t>에 포함되어 있는 </a:t>
            </a:r>
            <a:r>
              <a:rPr lang="ko-KR" altLang="en-US" dirty="0" err="1" smtClean="0"/>
              <a:t>엘리먼트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개를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리턴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608" y="2575035"/>
            <a:ext cx="4774783" cy="3518261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41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http://javalab.org/uniformly_accelerated_motion</a:t>
            </a:r>
            <a:r>
              <a:rPr lang="en-US" altLang="ko-KR" dirty="0" smtClean="0">
                <a:hlinkClick r:id="rId2"/>
              </a:rPr>
              <a:t>/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벡터 합산 실습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393" y="2492331"/>
            <a:ext cx="7257535" cy="393116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1254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랜덤 함수들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Shuffle(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/>
            <a:r>
              <a:rPr lang="ko-KR" altLang="en-US" dirty="0" smtClean="0"/>
              <a:t>시퀀스 </a:t>
            </a:r>
            <a:r>
              <a:rPr lang="en-US" altLang="ko-KR" dirty="0" err="1" smtClean="0"/>
              <a:t>seq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엘리먼트들을</a:t>
            </a:r>
            <a:r>
              <a:rPr lang="ko-KR" altLang="en-US" dirty="0" smtClean="0"/>
              <a:t> 섞음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09" y="2614941"/>
            <a:ext cx="5261577" cy="2174485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3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랜덤 함수들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Sample(</a:t>
            </a:r>
            <a:r>
              <a:rPr lang="en-US" altLang="ko-KR" dirty="0" err="1" smtClean="0"/>
              <a:t>seq</a:t>
            </a:r>
            <a:r>
              <a:rPr lang="en-US" altLang="ko-KR" dirty="0" smtClean="0"/>
              <a:t>, k)</a:t>
            </a:r>
            <a:endParaRPr lang="en-US" altLang="ko-KR" dirty="0"/>
          </a:p>
          <a:p>
            <a:pPr lvl="1"/>
            <a:r>
              <a:rPr lang="ko-KR" altLang="en-US" dirty="0" smtClean="0"/>
              <a:t>시퀀스 </a:t>
            </a:r>
            <a:r>
              <a:rPr lang="en-US" altLang="ko-KR" dirty="0" err="1" smtClean="0"/>
              <a:t>seq</a:t>
            </a:r>
            <a:r>
              <a:rPr lang="ko-KR" altLang="en-US" dirty="0" smtClean="0"/>
              <a:t>로부터 랜덤한</a:t>
            </a:r>
            <a:r>
              <a:rPr lang="en-US" altLang="ko-KR" dirty="0" smtClean="0"/>
              <a:t> k </a:t>
            </a:r>
            <a:r>
              <a:rPr lang="ko-KR" altLang="en-US" dirty="0" smtClean="0"/>
              <a:t>길이의 리스트를 리턴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30" y="2420423"/>
            <a:ext cx="4828139" cy="3672873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1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몬테카를로</a:t>
            </a:r>
            <a:r>
              <a:rPr lang="ko-KR" altLang="en-US" dirty="0" smtClean="0"/>
              <a:t>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(</a:t>
            </a:r>
            <a:r>
              <a:rPr lang="en-US" altLang="ko-KR" dirty="0" smtClean="0"/>
              <a:t>Monte Carlo method)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난수를</a:t>
            </a:r>
            <a:r>
              <a:rPr lang="ko-KR" altLang="en-US" dirty="0"/>
              <a:t> 이용하여 함수의 값을 확률적으로 계산하는 알고리즘을 부르는 </a:t>
            </a:r>
            <a:r>
              <a:rPr lang="ko-KR" altLang="en-US" dirty="0" smtClean="0"/>
              <a:t>용어</a:t>
            </a:r>
            <a:endParaRPr lang="en-US" altLang="ko-KR" dirty="0" smtClean="0"/>
          </a:p>
          <a:p>
            <a:pPr lvl="1"/>
            <a:r>
              <a:rPr lang="ko-KR" altLang="en-US" dirty="0"/>
              <a:t>모나코의 유명한 도박의 도시 </a:t>
            </a:r>
            <a:r>
              <a:rPr lang="ko-KR" altLang="en-US" dirty="0" err="1"/>
              <a:t>몬테카를로의</a:t>
            </a:r>
            <a:r>
              <a:rPr lang="ko-KR" altLang="en-US" dirty="0"/>
              <a:t> 이름을 </a:t>
            </a:r>
            <a:r>
              <a:rPr lang="ko-KR" altLang="en-US" dirty="0" err="1"/>
              <a:t>본따</a:t>
            </a:r>
            <a:r>
              <a:rPr lang="ko-KR" altLang="en-US" dirty="0"/>
              <a:t> </a:t>
            </a:r>
            <a:r>
              <a:rPr lang="ko-KR" altLang="en-US" dirty="0" smtClean="0"/>
              <a:t>명명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1930</a:t>
            </a:r>
            <a:r>
              <a:rPr lang="ko-KR" altLang="en-US" dirty="0"/>
              <a:t>년 </a:t>
            </a:r>
            <a:r>
              <a:rPr lang="ko-KR" altLang="en-US" dirty="0" err="1"/>
              <a:t>엔리코</a:t>
            </a:r>
            <a:r>
              <a:rPr lang="ko-KR" altLang="en-US" dirty="0"/>
              <a:t> </a:t>
            </a:r>
            <a:r>
              <a:rPr lang="ko-KR" altLang="en-US" dirty="0" err="1"/>
              <a:t>페르미가</a:t>
            </a:r>
            <a:r>
              <a:rPr lang="ko-KR" altLang="en-US" dirty="0"/>
              <a:t> 중성자의 특성을 연구하기 위해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맨해튼</a:t>
            </a:r>
            <a:r>
              <a:rPr lang="ko-KR" altLang="en-US" dirty="0" smtClean="0"/>
              <a:t> </a:t>
            </a:r>
            <a:r>
              <a:rPr lang="ko-KR" altLang="en-US" dirty="0"/>
              <a:t>계획의 시뮬레이션이나 </a:t>
            </a:r>
            <a:r>
              <a:rPr lang="ko-KR" altLang="en-US" dirty="0" smtClean="0"/>
              <a:t>수소폭탄 </a:t>
            </a:r>
            <a:r>
              <a:rPr lang="ko-KR" altLang="en-US" dirty="0"/>
              <a:t>개발에서도 </a:t>
            </a:r>
            <a:r>
              <a:rPr lang="ko-KR" altLang="en-US" dirty="0" smtClean="0"/>
              <a:t>핵심적 역할 </a:t>
            </a:r>
            <a:r>
              <a:rPr lang="ko-KR" altLang="en-US" dirty="0"/>
              <a:t>담당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ko.wikipedia.org</a:t>
            </a:r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ko-KR" altLang="en-US" dirty="0"/>
              <a:t>물리적</a:t>
            </a:r>
            <a:r>
              <a:rPr lang="en-US" altLang="ko-KR" dirty="0"/>
              <a:t>, </a:t>
            </a:r>
            <a:r>
              <a:rPr lang="ko-KR" altLang="en-US" dirty="0"/>
              <a:t>수학적 시스템의 거동을 시뮬레이션 하기 위한 </a:t>
            </a:r>
            <a:r>
              <a:rPr lang="ko-KR" altLang="en-US" dirty="0" smtClean="0"/>
              <a:t>알고리즘</a:t>
            </a:r>
            <a:endParaRPr lang="en-US" altLang="ko-KR" dirty="0"/>
          </a:p>
          <a:p>
            <a:r>
              <a:rPr lang="ko-KR" altLang="en-US" dirty="0" smtClean="0"/>
              <a:t>문제 </a:t>
            </a:r>
            <a:r>
              <a:rPr lang="ko-KR" altLang="en-US" dirty="0"/>
              <a:t>풀이에 있어 컴퓨터의 </a:t>
            </a:r>
            <a:r>
              <a:rPr lang="ko-KR" altLang="en-US" dirty="0" smtClean="0"/>
              <a:t>난수 </a:t>
            </a:r>
            <a:r>
              <a:rPr lang="ko-KR" altLang="en-US" dirty="0"/>
              <a:t>발생기</a:t>
            </a:r>
            <a:r>
              <a:rPr lang="en-US" altLang="ko-KR" dirty="0"/>
              <a:t>(random number generator)</a:t>
            </a:r>
            <a:r>
              <a:rPr lang="ko-KR" altLang="en-US" dirty="0"/>
              <a:t>를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python Random </a:t>
            </a:r>
            <a:r>
              <a:rPr lang="ko-KR" altLang="en-US" dirty="0" smtClean="0"/>
              <a:t>모듈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9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원주율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63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ko-KR" altLang="en-US" dirty="0" smtClean="0"/>
                  <a:t>원주율 𝜋란</a:t>
                </a:r>
                <a:r>
                  <a:rPr lang="en-US" altLang="ko-KR" dirty="0" smtClean="0"/>
                  <a:t>?</a:t>
                </a:r>
              </a:p>
              <a:p>
                <a:pPr lvl="1"/>
                <a:r>
                  <a:rPr lang="ko-KR" altLang="en-US" dirty="0"/>
                  <a:t>원의 지름에 대한 원주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원둘레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smtClean="0"/>
                  <a:t>비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원의 크기에 무관하게 일정</a:t>
                </a:r>
                <a:endParaRPr lang="en-US" altLang="ko-KR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둘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레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름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=3.141592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smtClean="0"/>
                  <a:t>원주율 </a:t>
                </a:r>
                <a:r>
                  <a:rPr lang="ko-KR" altLang="en-US" dirty="0" smtClean="0"/>
                  <a:t>구하는 법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라이프니츠 공식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월리스 공식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오일러의 식 등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𝜋</a:t>
                </a:r>
                <a:r>
                  <a:rPr lang="en-US" altLang="ko-KR" dirty="0" smtClean="0"/>
                  <a:t>/4=1/1-1/3+1/5-1/7+1/9-1/11+1/13-1/15+1/17…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소수점 </a:t>
                </a:r>
                <a:r>
                  <a:rPr lang="ko-KR" altLang="en-US" dirty="0"/>
                  <a:t>아래 어느 자리에서도 끝나지 않고</a:t>
                </a:r>
                <a:r>
                  <a:rPr lang="en-US" altLang="ko-KR" dirty="0"/>
                  <a:t>, </a:t>
                </a:r>
                <a:r>
                  <a:rPr lang="ko-KR" altLang="en-US" dirty="0" smtClean="0"/>
                  <a:t>무한히 </a:t>
                </a:r>
                <a:r>
                  <a:rPr lang="ko-KR" altLang="en-US" dirty="0"/>
                  <a:t>계속되는 </a:t>
                </a:r>
                <a:r>
                  <a:rPr lang="ko-KR" altLang="en-US" dirty="0" err="1" smtClean="0"/>
                  <a:t>비순환소수</a:t>
                </a:r>
                <a:endParaRPr lang="en-US" altLang="ko-KR" dirty="0" smtClean="0"/>
              </a:p>
              <a:p>
                <a:endParaRPr lang="en-US" altLang="ko-KR" dirty="0" smtClean="0"/>
              </a:p>
              <a:p>
                <a:r>
                  <a:rPr lang="ko-KR" altLang="en-US" dirty="0" err="1" smtClean="0"/>
                  <a:t>몬테카를로</a:t>
                </a:r>
                <a:r>
                  <a:rPr lang="ko-KR" altLang="en-US" dirty="0" smtClean="0"/>
                  <a:t> </a:t>
                </a:r>
                <a:r>
                  <a:rPr lang="ko-KR" altLang="en-US" dirty="0"/>
                  <a:t>방법을 통해서 </a:t>
                </a:r>
                <a:r>
                  <a:rPr lang="ko-KR" altLang="en-US" dirty="0" smtClean="0"/>
                  <a:t>추정 가능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17" t="-2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93</a:t>
            </a:fld>
            <a:endParaRPr lang="ko-KR" altLang="en-US"/>
          </a:p>
        </p:txBody>
      </p:sp>
      <p:sp>
        <p:nvSpPr>
          <p:cNvPr id="7" name="AutoShape 4" descr="\pi =4\left({\frac  {1}{1}}-{\frac  {1}{3}}+{\frac  {1}{5}}-{\frac  {1}{7}}+{\frac  {1}{9}}-{\frac  {1}{11}}+{\frac  {1}{13}}-{\frac  {1}{15}}+{\frac  {1}{17}}-{\frac  {1}{19}}+{\frac  {1}{21}}-{\frac  {1}{23}}+{\frac  {1}{25}}-{\frac  {1}{27}}+{\frac  {1}{29}}-{\frac  {1}{31}}+\cdots \right)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1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원주율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의 추정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63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268760"/>
                <a:ext cx="5521221" cy="4824536"/>
              </a:xfrm>
            </p:spPr>
            <p:txBody>
              <a:bodyPr/>
              <a:lstStyle/>
              <a:p>
                <a:r>
                  <a:rPr lang="ko-KR" altLang="en-US" dirty="0" smtClean="0"/>
                  <a:t>반지름</a:t>
                </a:r>
                <a:r>
                  <a:rPr lang="en-US" altLang="ko-KR" dirty="0" smtClean="0"/>
                  <a:t>(r)</a:t>
                </a:r>
                <a:r>
                  <a:rPr lang="ko-KR" altLang="en-US" dirty="0" smtClean="0"/>
                  <a:t>이 </a:t>
                </a:r>
                <a:r>
                  <a:rPr lang="en-US" altLang="ko-KR" dirty="0" smtClean="0"/>
                  <a:t>1</a:t>
                </a:r>
                <a:r>
                  <a:rPr lang="ko-KR" altLang="en-US" dirty="0" smtClean="0"/>
                  <a:t>인 원과 그것을 감싸는 정사각형을 가정</a:t>
                </a:r>
                <a:endParaRPr lang="en-US" altLang="ko-KR" dirty="0" smtClean="0"/>
              </a:p>
              <a:p>
                <a:r>
                  <a:rPr lang="ko-KR" altLang="en-US" dirty="0" smtClean="0"/>
                  <a:t>정사각형 안에 임의의 점</a:t>
                </a:r>
                <a:r>
                  <a:rPr lang="en-US" altLang="ko-KR" dirty="0" smtClean="0"/>
                  <a:t>(</a:t>
                </a:r>
                <a:r>
                  <a:rPr lang="en-US" altLang="ko-KR" dirty="0" err="1" smtClean="0"/>
                  <a:t>x,y</a:t>
                </a:r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들을 찍고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 점들이 원안에 있는지 또는 원 밖에 있는지를 계산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en-US" altLang="ko-KR" dirty="0" smtClean="0"/>
              </a:p>
              <a:p>
                <a:pPr marL="0" indent="0">
                  <a:buNone/>
                </a:pPr>
                <a:endParaRPr lang="en-US" altLang="ko-KR" dirty="0" smtClean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268760"/>
                <a:ext cx="5521221" cy="4824536"/>
              </a:xfrm>
              <a:blipFill>
                <a:blip r:embed="rId3"/>
                <a:stretch>
                  <a:fillRect l="-1435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73" y="2276949"/>
            <a:ext cx="2868607" cy="2808157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4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원주율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의 추정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63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원의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넓이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정사각형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넓이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안의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점의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개수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정사각형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안의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공의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개수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endParaRPr lang="en-US" altLang="ko-KR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원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안의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점의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개수</m:t>
                        </m:r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정사각형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안의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점의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개수</m:t>
                        </m:r>
                      </m:den>
                    </m:f>
                  </m:oMath>
                </a14:m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 smtClean="0"/>
              </a:p>
              <a:p>
                <a:endParaRPr lang="en-US" altLang="ko-KR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873" y="2758730"/>
            <a:ext cx="2868607" cy="2808157"/>
          </a:xfrm>
          <a:prstGeom prst="rect">
            <a:avLst/>
          </a:prstGeo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22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원주율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/>
                  <a:t>의 추정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763" b="-5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48" y="2294956"/>
            <a:ext cx="4884978" cy="267536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704" y="2294956"/>
            <a:ext cx="2668661" cy="2675366"/>
          </a:xfrm>
          <a:prstGeom prst="rect">
            <a:avLst/>
          </a:prstGeom>
        </p:spPr>
      </p:pic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6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실습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 smtClean="0"/>
                  <a:t>아래와 같은 반복 횟수</a:t>
                </a:r>
                <a:r>
                  <a:rPr lang="en-US" altLang="ko-KR" dirty="0" smtClean="0"/>
                  <a:t>(n)</a:t>
                </a:r>
                <a:r>
                  <a:rPr lang="ko-KR" altLang="en-US" dirty="0" smtClean="0"/>
                  <a:t>에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따른 실제 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 smtClean="0"/>
                  <a:t>값과의 오차</a:t>
                </a:r>
                <a:r>
                  <a:rPr lang="en-US" altLang="ko-KR" dirty="0" smtClean="0"/>
                  <a:t>(error)</a:t>
                </a:r>
                <a:r>
                  <a:rPr lang="ko-KR" altLang="en-US" dirty="0" smtClean="0"/>
                  <a:t>를 나타내는 그래프를 그려보자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107" y="2637155"/>
            <a:ext cx="4505785" cy="3003857"/>
          </a:xfrm>
          <a:prstGeom prst="rect">
            <a:avLst/>
          </a:prstGeom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파일 판별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암호화란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수학적 </a:t>
            </a:r>
            <a:r>
              <a:rPr lang="ko-KR" altLang="en-US" dirty="0"/>
              <a:t>과정을 통해 어떤 정보를 의미 없는 문자의 나열로 바꾸는 </a:t>
            </a:r>
            <a:r>
              <a:rPr lang="ko-KR" altLang="en-US" dirty="0" smtClean="0"/>
              <a:t>것</a:t>
            </a:r>
            <a:endParaRPr lang="en-US" altLang="ko-KR" dirty="0" smtClean="0"/>
          </a:p>
          <a:p>
            <a:r>
              <a:rPr lang="ko-KR" altLang="en-US" dirty="0"/>
              <a:t>엔트로피란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평균 정보량 </a:t>
            </a:r>
            <a:r>
              <a:rPr lang="en-US" altLang="ko-KR" dirty="0"/>
              <a:t>(</a:t>
            </a:r>
            <a:r>
              <a:rPr lang="ko-KR" altLang="en-US" dirty="0"/>
              <a:t>평균적 불확실량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엔트로피가 낮다</a:t>
            </a:r>
          </a:p>
          <a:p>
            <a:pPr lvl="2"/>
            <a:r>
              <a:rPr lang="ko-KR" altLang="en-US" dirty="0"/>
              <a:t>확정적인 정보가 많음</a:t>
            </a:r>
          </a:p>
          <a:p>
            <a:pPr lvl="2"/>
            <a:r>
              <a:rPr lang="ko-KR" altLang="en-US" dirty="0"/>
              <a:t>특정 심볼이 발생 확률이 높음</a:t>
            </a:r>
          </a:p>
          <a:p>
            <a:pPr lvl="2"/>
            <a:r>
              <a:rPr lang="ko-KR" altLang="en-US" dirty="0"/>
              <a:t>예측성이 있음</a:t>
            </a:r>
          </a:p>
          <a:p>
            <a:pPr lvl="1"/>
            <a:r>
              <a:rPr lang="ko-KR" altLang="en-US" dirty="0"/>
              <a:t>엔트로피가 높다</a:t>
            </a:r>
          </a:p>
          <a:p>
            <a:pPr lvl="2"/>
            <a:r>
              <a:rPr lang="ko-KR" altLang="en-US" dirty="0"/>
              <a:t>예측이 어려움</a:t>
            </a:r>
          </a:p>
          <a:p>
            <a:pPr lvl="2"/>
            <a:r>
              <a:rPr lang="ko-KR" altLang="en-US" dirty="0" smtClean="0"/>
              <a:t>각 심볼들의 발생 확률이 동일함</a:t>
            </a:r>
            <a:endParaRPr lang="en-US" altLang="ko-KR" dirty="0" smtClean="0"/>
          </a:p>
          <a:p>
            <a:pPr lvl="2"/>
            <a:r>
              <a:rPr lang="ko-KR" altLang="en-US" b="1" u="sng" dirty="0" smtClean="0"/>
              <a:t>무작위성</a:t>
            </a:r>
            <a:r>
              <a:rPr lang="en-US" altLang="ko-KR" b="1" u="sng" dirty="0" smtClean="0"/>
              <a:t>. </a:t>
            </a:r>
            <a:r>
              <a:rPr lang="ko-KR" altLang="en-US" b="1" u="sng" dirty="0" smtClean="0"/>
              <a:t>랜덤성이 높음 </a:t>
            </a:r>
            <a:r>
              <a:rPr lang="en-US" altLang="ko-KR" b="1" u="sng" dirty="0" smtClean="0"/>
              <a:t>(</a:t>
            </a:r>
            <a:r>
              <a:rPr lang="ko-KR" altLang="en-US" b="1" u="sng" dirty="0" smtClean="0"/>
              <a:t>암호화 파일</a:t>
            </a:r>
            <a:r>
              <a:rPr lang="en-US" altLang="ko-KR" b="1" u="sng" dirty="0" smtClean="0"/>
              <a:t>)</a:t>
            </a:r>
            <a:endParaRPr lang="ko-KR" altLang="en-US" b="1" u="sng" dirty="0" smtClean="0"/>
          </a:p>
          <a:p>
            <a:pPr lvl="2"/>
            <a:r>
              <a:rPr lang="ko-KR" altLang="en-US" dirty="0" smtClean="0"/>
              <a:t>중복성이 </a:t>
            </a:r>
            <a:r>
              <a:rPr lang="ko-KR" altLang="en-US" dirty="0"/>
              <a:t>거의 </a:t>
            </a:r>
            <a:r>
              <a:rPr lang="ko-KR" altLang="en-US" dirty="0" smtClean="0"/>
              <a:t>없음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압축 파일</a:t>
            </a:r>
            <a:r>
              <a:rPr lang="en-US" altLang="ko-KR" dirty="0" smtClean="0"/>
              <a:t>)</a:t>
            </a:r>
            <a:endParaRPr lang="ko-KR" altLang="en-US" dirty="0"/>
          </a:p>
          <a:p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3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암호화 파일 판별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 err="1" smtClean="0"/>
                  <a:t>몬데카를로</a:t>
                </a:r>
                <a:r>
                  <a:rPr lang="ko-KR" altLang="en-US" dirty="0" smtClean="0"/>
                  <a:t> 방법 적용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암호화 파일이라면</a:t>
                </a:r>
                <a:r>
                  <a:rPr lang="en-US" altLang="ko-KR" dirty="0"/>
                  <a:t> </a:t>
                </a:r>
                <a:r>
                  <a:rPr lang="ko-KR" altLang="en-US" dirty="0" smtClean="0"/>
                  <a:t>각 바이트가 </a:t>
                </a:r>
                <a:r>
                  <a:rPr lang="en-US" altLang="ko-KR" dirty="0" smtClean="0"/>
                  <a:t>random</a:t>
                </a:r>
                <a:r>
                  <a:rPr lang="ko-KR" altLang="en-US" dirty="0" smtClean="0"/>
                  <a:t>하게 분포되어야 함</a:t>
                </a:r>
                <a:endParaRPr lang="en-US" altLang="ko-KR" dirty="0" smtClean="0"/>
              </a:p>
              <a:p>
                <a:pPr lvl="1"/>
                <a:r>
                  <a:rPr lang="ko-KR" altLang="en-US" dirty="0" smtClean="0"/>
                  <a:t>파일의 각 바이트를 </a:t>
                </a:r>
                <a:r>
                  <a:rPr lang="en-US" altLang="ko-KR" dirty="0" smtClean="0"/>
                  <a:t>0~255 </a:t>
                </a:r>
                <a:r>
                  <a:rPr lang="ko-KR" altLang="en-US" dirty="0" smtClean="0"/>
                  <a:t>값을 갖는 랜덤 넘버 정수로 활용하여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 smtClean="0"/>
                  <a:t>를 추정함</a:t>
                </a:r>
                <a:endParaRPr lang="en-US" altLang="ko-KR" dirty="0" smtClean="0"/>
              </a:p>
              <a:p>
                <a:pPr lvl="2"/>
                <a:r>
                  <a:rPr lang="ko-KR" altLang="en-US" dirty="0" smtClean="0"/>
                  <a:t>우수한 랜덤 넘버라면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ko-KR" altLang="en-US" dirty="0" smtClean="0"/>
                  <a:t>에 근사한 값을 생성할 것임</a:t>
                </a:r>
                <a:endParaRPr lang="en-US" altLang="ko-KR" dirty="0" smtClean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17" t="-1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mucs_2014_theme_by_JunhoKim">
  <a:themeElements>
    <a:clrScheme name="국민대 스타일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04F9F"/>
      </a:accent1>
      <a:accent2>
        <a:srgbClr val="FFCE44"/>
      </a:accent2>
      <a:accent3>
        <a:srgbClr val="F3953F"/>
      </a:accent3>
      <a:accent4>
        <a:srgbClr val="A1DAF8"/>
      </a:accent4>
      <a:accent5>
        <a:srgbClr val="95C23D"/>
      </a:accent5>
      <a:accent6>
        <a:srgbClr val="00A470"/>
      </a:accent6>
      <a:hlink>
        <a:srgbClr val="0000FF"/>
      </a:hlink>
      <a:folHlink>
        <a:srgbClr val="800080"/>
      </a:folHlink>
    </a:clrScheme>
    <a:fontScheme name="Windows 8 스타일">
      <a:majorFont>
        <a:latin typeface="Segoe U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2ndweek_memoryandvariable</Template>
  <TotalTime>5198</TotalTime>
  <Words>4031</Words>
  <Application>Microsoft Office PowerPoint</Application>
  <PresentationFormat>화면 슬라이드 쇼(4:3)</PresentationFormat>
  <Paragraphs>1292</Paragraphs>
  <Slides>102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102</vt:i4>
      </vt:variant>
    </vt:vector>
  </HeadingPairs>
  <TitlesOfParts>
    <vt:vector size="109" baseType="lpstr">
      <vt:lpstr>맑은 고딕</vt:lpstr>
      <vt:lpstr>Arial</vt:lpstr>
      <vt:lpstr>Calibri</vt:lpstr>
      <vt:lpstr>Cambria Math</vt:lpstr>
      <vt:lpstr>Segoe UI</vt:lpstr>
      <vt:lpstr>Wingdings</vt:lpstr>
      <vt:lpstr>kmucs_2014_theme_by_JunhoKim</vt:lpstr>
      <vt:lpstr>물리 역학</vt:lpstr>
      <vt:lpstr>목차</vt:lpstr>
      <vt:lpstr>벡터</vt:lpstr>
      <vt:lpstr>벡터</vt:lpstr>
      <vt:lpstr>벡터</vt:lpstr>
      <vt:lpstr>벡터</vt:lpstr>
      <vt:lpstr>벡터</vt:lpstr>
      <vt:lpstr>벡터</vt:lpstr>
      <vt:lpstr>벡터</vt:lpstr>
      <vt:lpstr>벡터</vt:lpstr>
      <vt:lpstr>벡터</vt:lpstr>
      <vt:lpstr>벡터</vt:lpstr>
      <vt:lpstr>등속운동</vt:lpstr>
      <vt:lpstr>등속운동</vt:lpstr>
      <vt:lpstr>등속운동</vt:lpstr>
      <vt:lpstr>가속운동</vt:lpstr>
      <vt:lpstr>가속운동</vt:lpstr>
      <vt:lpstr>가속운동</vt:lpstr>
      <vt:lpstr>가속운동</vt:lpstr>
      <vt:lpstr>가속운동</vt:lpstr>
      <vt:lpstr>가속운동</vt:lpstr>
      <vt:lpstr>가속운동</vt:lpstr>
      <vt:lpstr>가속운동</vt:lpstr>
      <vt:lpstr>가속운동</vt:lpstr>
      <vt:lpstr>가속운동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자유낙하 프로그래밍 실습</vt:lpstr>
      <vt:lpstr>숙제</vt:lpstr>
      <vt:lpstr>숙제</vt:lpstr>
      <vt:lpstr>심화학습-포물선운동</vt:lpstr>
      <vt:lpstr>심화학습-포물선운동</vt:lpstr>
      <vt:lpstr>심화학습-포물선운동</vt:lpstr>
      <vt:lpstr>심화학습-미분과 역학</vt:lpstr>
      <vt:lpstr>심화학습-미분과 역학</vt:lpstr>
      <vt:lpstr>심화학습-미분과 역학</vt:lpstr>
      <vt:lpstr>심화학습-미분과 역학</vt:lpstr>
      <vt:lpstr>참고자료</vt:lpstr>
      <vt:lpstr>2D N-Body Problem</vt:lpstr>
      <vt:lpstr>목차</vt:lpstr>
      <vt:lpstr>만유인력의 법칙</vt:lpstr>
      <vt:lpstr>만유인력의 법칙</vt:lpstr>
      <vt:lpstr>만유인력의 법칙</vt:lpstr>
      <vt:lpstr>만유인력의 법칙</vt:lpstr>
      <vt:lpstr>만유인력의 법칙</vt:lpstr>
      <vt:lpstr>만유인력의 법칙</vt:lpstr>
      <vt:lpstr>만유인력의 법칙</vt:lpstr>
      <vt:lpstr>만유인력의 법칙</vt:lpstr>
      <vt:lpstr>N-body</vt:lpstr>
      <vt:lpstr>N-body</vt:lpstr>
      <vt:lpstr>N-body 프로그래밍 실습 </vt:lpstr>
      <vt:lpstr>N-body 프로그래밍 실습(main.py)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 (main.py) </vt:lpstr>
      <vt:lpstr>N-body 프로그래밍 실습(BodyModule.py) </vt:lpstr>
      <vt:lpstr>N-body 프로그래밍 실습(BodyModule.py) </vt:lpstr>
      <vt:lpstr>N-body 프로그래밍 실습(BodyModule.py) </vt:lpstr>
      <vt:lpstr>N-body 프로그래밍 실습(숙제) </vt:lpstr>
      <vt:lpstr>N-body 프로그래밍 실습(숙제) </vt:lpstr>
      <vt:lpstr>참고자료</vt:lpstr>
      <vt:lpstr>랜덤 넘버와 몬테카를로 방법</vt:lpstr>
      <vt:lpstr>목차</vt:lpstr>
      <vt:lpstr>랜덤 모듈</vt:lpstr>
      <vt:lpstr>랜덤 모듈</vt:lpstr>
      <vt:lpstr>랜덤 모듈</vt:lpstr>
      <vt:lpstr>seed()</vt:lpstr>
      <vt:lpstr>여러 랜덤 함수들</vt:lpstr>
      <vt:lpstr>여러 랜덤 함수들</vt:lpstr>
      <vt:lpstr>여러 랜덤 함수들</vt:lpstr>
      <vt:lpstr>여러 랜덤 함수들</vt:lpstr>
      <vt:lpstr>여러 랜덤 함수들</vt:lpstr>
      <vt:lpstr>몬테카를로 방법 (Monte Carlo method)</vt:lpstr>
      <vt:lpstr>원주율 π</vt:lpstr>
      <vt:lpstr>원주율 π의 추정</vt:lpstr>
      <vt:lpstr>원주율 π의 추정</vt:lpstr>
      <vt:lpstr>원주율 π의 추정</vt:lpstr>
      <vt:lpstr>실습</vt:lpstr>
      <vt:lpstr>암호화 파일 판별</vt:lpstr>
      <vt:lpstr>암호화 파일 판별</vt:lpstr>
      <vt:lpstr>암호화 파일을 이용한 π의 추정 </vt:lpstr>
      <vt:lpstr>실습</vt:lpstr>
      <vt:lpstr>참고문헌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Memory &amp; Variables</dc:title>
  <dc:creator>yoon myungkeun</dc:creator>
  <cp:lastModifiedBy>Hye-Jung Nam</cp:lastModifiedBy>
  <cp:revision>240</cp:revision>
  <dcterms:created xsi:type="dcterms:W3CDTF">2014-09-29T01:01:48Z</dcterms:created>
  <dcterms:modified xsi:type="dcterms:W3CDTF">2017-02-03T22:05:29Z</dcterms:modified>
</cp:coreProperties>
</file>